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9" r:id="rId2"/>
    <p:sldId id="260" r:id="rId3"/>
    <p:sldId id="261" r:id="rId4"/>
    <p:sldId id="274" r:id="rId5"/>
    <p:sldId id="275" r:id="rId6"/>
    <p:sldId id="298" r:id="rId7"/>
    <p:sldId id="267" r:id="rId8"/>
    <p:sldId id="300" r:id="rId9"/>
    <p:sldId id="269" r:id="rId10"/>
    <p:sldId id="299" r:id="rId11"/>
    <p:sldId id="276" r:id="rId12"/>
    <p:sldId id="273" r:id="rId13"/>
    <p:sldId id="268" r:id="rId14"/>
    <p:sldId id="277" r:id="rId15"/>
    <p:sldId id="266" r:id="rId16"/>
    <p:sldId id="278" r:id="rId17"/>
    <p:sldId id="265" r:id="rId18"/>
    <p:sldId id="270" r:id="rId19"/>
    <p:sldId id="264" r:id="rId20"/>
    <p:sldId id="279" r:id="rId21"/>
    <p:sldId id="263" r:id="rId22"/>
    <p:sldId id="271" r:id="rId23"/>
    <p:sldId id="286" r:id="rId24"/>
    <p:sldId id="295" r:id="rId25"/>
    <p:sldId id="296" r:id="rId26"/>
    <p:sldId id="287" r:id="rId27"/>
    <p:sldId id="307" r:id="rId28"/>
    <p:sldId id="297" r:id="rId29"/>
    <p:sldId id="302" r:id="rId30"/>
    <p:sldId id="301" r:id="rId31"/>
    <p:sldId id="285" r:id="rId32"/>
    <p:sldId id="303" r:id="rId33"/>
    <p:sldId id="304" r:id="rId34"/>
    <p:sldId id="305" r:id="rId35"/>
    <p:sldId id="288" r:id="rId36"/>
    <p:sldId id="290" r:id="rId37"/>
    <p:sldId id="284" r:id="rId38"/>
    <p:sldId id="306" r:id="rId39"/>
    <p:sldId id="289" r:id="rId40"/>
    <p:sldId id="291" r:id="rId41"/>
    <p:sldId id="292" r:id="rId42"/>
    <p:sldId id="293" r:id="rId4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F2F2"/>
    <a:srgbClr val="0066FF"/>
    <a:srgbClr val="FFFFFF"/>
    <a:srgbClr val="CCECFF"/>
    <a:srgbClr val="89A4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0018" autoAdjust="0"/>
  </p:normalViewPr>
  <p:slideViewPr>
    <p:cSldViewPr>
      <p:cViewPr varScale="1">
        <p:scale>
          <a:sx n="51" d="100"/>
          <a:sy n="51" d="100"/>
        </p:scale>
        <p:origin x="-1674"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172"/>
    </p:cViewPr>
  </p:sorterViewPr>
  <p:notesViewPr>
    <p:cSldViewPr>
      <p:cViewPr>
        <p:scale>
          <a:sx n="70" d="100"/>
          <a:sy n="70" d="100"/>
        </p:scale>
        <p:origin x="-2526" y="6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20CFB-94C5-486D-84CC-1B5A43D1F58B}" type="datetimeFigureOut">
              <a:rPr lang="en-US" smtClean="0"/>
              <a:pPr/>
              <a:t>7/2/2012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4B7A5-AA1A-489F-B91F-3ACE665231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nvestopedia.com/terms/a/arbitrage.asp" TargetMode="External"/><Relationship Id="rId7" Type="http://schemas.openxmlformats.org/officeDocument/2006/relationships/hyperlink" Target="http://www.investopedia.com/terms/c/commonstock.asp"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investopedia.com/terms/c/convertiblebond.asp" TargetMode="External"/><Relationship Id="rId5" Type="http://schemas.openxmlformats.org/officeDocument/2006/relationships/hyperlink" Target="http://www.investopedia.com/terms/d/derivative.asp" TargetMode="External"/><Relationship Id="rId4" Type="http://schemas.openxmlformats.org/officeDocument/2006/relationships/hyperlink" Target="http://www.investopedia.com/terms/s/singlestockfuture.asp"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vestopedia.com/terms/m/mergerarbitrage.asp"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investopedia.com/terms/t/targetfirm.asp" TargetMode="External"/><Relationship Id="rId4" Type="http://schemas.openxmlformats.org/officeDocument/2006/relationships/hyperlink" Target="http://www.investopedia.com/terms/a/acquisition.as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E4B7A5-AA1A-489F-B91F-3ACE6652316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Tx/>
              <a:buNone/>
            </a:pPr>
            <a:endParaRPr lang="en-US" dirty="0" smtClean="0"/>
          </a:p>
        </p:txBody>
      </p:sp>
      <p:sp>
        <p:nvSpPr>
          <p:cNvPr id="4" name="Slide Number Placeholder 3"/>
          <p:cNvSpPr>
            <a:spLocks noGrp="1"/>
          </p:cNvSpPr>
          <p:nvPr>
            <p:ph type="sldNum" sz="quarter" idx="10"/>
          </p:nvPr>
        </p:nvSpPr>
        <p:spPr/>
        <p:txBody>
          <a:bodyPr/>
          <a:lstStyle/>
          <a:p>
            <a:fld id="{A1E4B7A5-AA1A-489F-B91F-3ACE6652316F}"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Hedge funds lie at the active end of the investing spectrum as they seek positive absolute returns, regardless of the performance of an index or sector benchmark. Unlike mutual funds, which are "long-only" (make only buy-sell decisions), a hedge fund engages in more aggressive strategies and positions, such as short selling, trading in derivative instruments like options and using leverage (borrowing) to </a:t>
            </a:r>
            <a:r>
              <a:rPr lang="en-US" sz="1200" u="sng" dirty="0" smtClean="0"/>
              <a:t>enhance</a:t>
            </a:r>
            <a:r>
              <a:rPr lang="en-US" sz="1200" dirty="0" smtClean="0"/>
              <a:t> the risk/reward profile of their bets. </a:t>
            </a:r>
            <a:br>
              <a:rPr lang="en-US" sz="1200" dirty="0" smtClean="0"/>
            </a:br>
            <a:r>
              <a:rPr lang="en-US" sz="1200" dirty="0" smtClean="0"/>
              <a:t>	This activeness of hedge funds explains their popularity in bear markets. In a bull market, hedge funds may not perform as well as mutual funds, but in a bear market - taken as a group or asset class - they should do better than mutual funds because they hold short positions and hedges. The absolute return goals of hedge funds vary, but a goal might be stated as something like "6-9% annualized return regardless of the market conditions". </a:t>
            </a:r>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Lastly, hedge funds are more expensive even though a portion of the fees are performance-based. Typically, they charge an annual fee equal to 1% of assets managed (sometimes up to 2%), plus they receive a share - usually 20% - of the investment gains. The managers of many funds, however, invest their own money along with the other investors of the fund and, as such, may be said to "eat their own cooking".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31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tx1"/>
                </a:solidFill>
                <a:latin typeface="+mn-lt"/>
                <a:ea typeface="+mn-ea"/>
                <a:cs typeface="+mn-cs"/>
              </a:rPr>
              <a:t>Three Broad Categories and Many Strategies</a:t>
            </a:r>
            <a:r>
              <a:rPr lang="en-US" sz="1200" u="none" strike="noStrike" kern="1200" dirty="0" smtClean="0">
                <a:solidFill>
                  <a:schemeClr val="tx1"/>
                </a:solidFill>
                <a:latin typeface="+mn-lt"/>
                <a:ea typeface="+mn-ea"/>
                <a:cs typeface="+mn-cs"/>
              </a:rPr>
              <a:t>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Most hedge funds are entrepreneurial organizations that employ proprietary or well-guarded strategies. The three broad hedge fund categories are based on the types of strategies they use: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b="1" i="1" u="none" strike="noStrike" kern="1200" dirty="0" smtClean="0">
                <a:solidFill>
                  <a:schemeClr val="tx1"/>
                </a:solidFill>
                <a:latin typeface="+mn-lt"/>
                <a:ea typeface="+mn-ea"/>
                <a:cs typeface="+mn-cs"/>
              </a:rPr>
              <a:t>1. Arbitrage Strategies (A.K.A., Relative Value) </a:t>
            </a:r>
            <a:br>
              <a:rPr lang="en-US" sz="1200" b="1" i="1"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hlinkClick r:id="rId3" action="ppaction://hlinkfile"/>
              </a:rPr>
              <a:t>Arbitrage</a:t>
            </a:r>
            <a:r>
              <a:rPr lang="en-US" sz="1200" u="none" strike="noStrike" kern="1200" dirty="0" smtClean="0">
                <a:solidFill>
                  <a:schemeClr val="tx1"/>
                </a:solidFill>
                <a:latin typeface="+mn-lt"/>
                <a:ea typeface="+mn-ea"/>
                <a:cs typeface="+mn-cs"/>
              </a:rPr>
              <a:t> is the exploitation of an observable price inefficiency and, as such, pure arbitrage is considered riskless. Consider a very simple example. Say Acme stock currently trades at $10 and a </a:t>
            </a:r>
            <a:r>
              <a:rPr lang="en-US" sz="1200" u="none" strike="noStrike" kern="1200" dirty="0" smtClean="0">
                <a:solidFill>
                  <a:schemeClr val="tx1"/>
                </a:solidFill>
                <a:latin typeface="+mn-lt"/>
                <a:ea typeface="+mn-ea"/>
                <a:cs typeface="+mn-cs"/>
                <a:hlinkClick r:id="rId4" action="ppaction://hlinkfile"/>
              </a:rPr>
              <a:t>single stock futures </a:t>
            </a:r>
            <a:r>
              <a:rPr lang="en-US" sz="1200" u="none" strike="noStrike" kern="1200" dirty="0" smtClean="0">
                <a:solidFill>
                  <a:schemeClr val="tx1"/>
                </a:solidFill>
                <a:latin typeface="+mn-lt"/>
                <a:ea typeface="+mn-ea"/>
                <a:cs typeface="+mn-cs"/>
              </a:rPr>
              <a:t>contract due in six months is priced at $14. The futures contract is a promise to buy or sell the stock at a predetermined price. So, by purchasing the stock and simultaneously selling the futures contract, you can, without taking on any risk, lock in a $4 gain before transaction and borrowing costs.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In practice, arbitrage is more complicated, but three trends in investing practices have opened up the possibility of all sorts of arbitrage strategies: the use of (1) </a:t>
            </a:r>
            <a:r>
              <a:rPr lang="en-US" sz="1200" u="none" strike="noStrike" kern="1200" dirty="0" smtClean="0">
                <a:solidFill>
                  <a:schemeClr val="tx1"/>
                </a:solidFill>
                <a:latin typeface="+mn-lt"/>
                <a:ea typeface="+mn-ea"/>
                <a:cs typeface="+mn-cs"/>
                <a:hlinkClick r:id="rId5" action="ppaction://hlinkfile"/>
              </a:rPr>
              <a:t>derivative</a:t>
            </a:r>
            <a:r>
              <a:rPr lang="en-US" sz="1200" u="none" strike="noStrike" kern="1200" dirty="0" smtClean="0">
                <a:solidFill>
                  <a:schemeClr val="tx1"/>
                </a:solidFill>
                <a:latin typeface="+mn-lt"/>
                <a:ea typeface="+mn-ea"/>
                <a:cs typeface="+mn-cs"/>
              </a:rPr>
              <a:t> instruments, (2) trading </a:t>
            </a:r>
            <a:r>
              <a:rPr lang="en-US" sz="1200" b="0" u="sng" strike="noStrike" kern="1200" dirty="0" smtClean="0">
                <a:solidFill>
                  <a:schemeClr val="tx1"/>
                </a:solidFill>
                <a:latin typeface="+mn-lt"/>
                <a:ea typeface="+mn-ea"/>
                <a:cs typeface="+mn-cs"/>
                <a:hlinkClick r:id="" action="ppaction://hlinkfile"/>
              </a:rPr>
              <a:t>software</a:t>
            </a:r>
            <a:r>
              <a:rPr lang="en-US" sz="1200" u="none" strike="noStrike" kern="1200" dirty="0" smtClean="0">
                <a:solidFill>
                  <a:schemeClr val="tx1"/>
                </a:solidFill>
                <a:latin typeface="+mn-lt"/>
                <a:ea typeface="+mn-ea"/>
                <a:cs typeface="+mn-cs"/>
              </a:rPr>
              <a:t>, and (3) various trading exchanges (for example, electronic communication networks and foreign exchanges make it possible to take advantage of "exchange arbitrage", the arbitraging of prices among different exchanges).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Only a few hedge funds are pure arbitrageurs, but when they are, historical studies often prove they are a good source of low-risk reliably-moderate returns. But, because observable price inefficiencies tend to be quite small, pure arbitrage requires large, usually leveraged investments and high turnover. Further, arbitrage is perishable and self-defeating: if a strategy is too successful, it gets duplicated and gradually disappears.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Most so-called arbitrage strategies are better labeled "relative value". These strategies do try to capitalize on price differences, but they are not risk free. For example, convertible arbitrage entails buying a corporate </a:t>
            </a:r>
            <a:r>
              <a:rPr lang="en-US" sz="1200" u="none" strike="noStrike" kern="1200" dirty="0" smtClean="0">
                <a:solidFill>
                  <a:schemeClr val="tx1"/>
                </a:solidFill>
                <a:latin typeface="+mn-lt"/>
                <a:ea typeface="+mn-ea"/>
                <a:cs typeface="+mn-cs"/>
                <a:hlinkClick r:id="rId6" action="ppaction://hlinkfile"/>
              </a:rPr>
              <a:t>convertible bond</a:t>
            </a:r>
            <a:r>
              <a:rPr lang="en-US" sz="1200" u="none" strike="noStrike" kern="1200" dirty="0" smtClean="0">
                <a:solidFill>
                  <a:schemeClr val="tx1"/>
                </a:solidFill>
                <a:latin typeface="+mn-lt"/>
                <a:ea typeface="+mn-ea"/>
                <a:cs typeface="+mn-cs"/>
              </a:rPr>
              <a:t>, which can be converted into common shares, while simultaneously selling short the </a:t>
            </a:r>
            <a:r>
              <a:rPr lang="en-US" sz="1200" u="none" strike="noStrike" kern="1200" dirty="0" smtClean="0">
                <a:solidFill>
                  <a:schemeClr val="tx1"/>
                </a:solidFill>
                <a:latin typeface="+mn-lt"/>
                <a:ea typeface="+mn-ea"/>
                <a:cs typeface="+mn-cs"/>
                <a:hlinkClick r:id="rId7" action="ppaction://hlinkfile"/>
              </a:rPr>
              <a:t>common stock</a:t>
            </a:r>
            <a:r>
              <a:rPr lang="en-US" sz="1200" u="none" strike="noStrike" kern="1200" dirty="0" smtClean="0">
                <a:solidFill>
                  <a:schemeClr val="tx1"/>
                </a:solidFill>
                <a:latin typeface="+mn-lt"/>
                <a:ea typeface="+mn-ea"/>
                <a:cs typeface="+mn-cs"/>
              </a:rPr>
              <a:t> of the same company that issued the bond. This strategy tries to exploit the relative prices of the convertible bond and the stock: the arbitrageur of this strategy would think the bond is a little cheap and the stock is a little expensive. The idea is to make money from the bond's yield if the stock goes up but also to make money from the short sale if the stock goes down. However, as the convertible bond and the stock can move independently, the arbitrageur can lose on both the bond and the stock, which means the position carries risk.</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pPr lvl="1">
              <a:buFontTx/>
              <a:buNone/>
            </a:pPr>
            <a:endParaRPr lang="en-US" dirty="0" smtClean="0"/>
          </a:p>
        </p:txBody>
      </p:sp>
      <p:sp>
        <p:nvSpPr>
          <p:cNvPr id="4" name="Slide Number Placeholder 3"/>
          <p:cNvSpPr>
            <a:spLocks noGrp="1"/>
          </p:cNvSpPr>
          <p:nvPr>
            <p:ph type="sldNum" sz="quarter" idx="10"/>
          </p:nvPr>
        </p:nvSpPr>
        <p:spPr/>
        <p:txBody>
          <a:bodyPr/>
          <a:lstStyle/>
          <a:p>
            <a:fld id="{A1E4B7A5-AA1A-489F-B91F-3ACE6652316F}"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Event-driven strategies take advantage of transaction announcements and other one-time events. One example is </a:t>
            </a:r>
            <a:r>
              <a:rPr lang="en-US" sz="1200" u="none" strike="noStrike" kern="1200" dirty="0" smtClean="0">
                <a:solidFill>
                  <a:schemeClr val="tx1"/>
                </a:solidFill>
                <a:latin typeface="+mn-lt"/>
                <a:ea typeface="+mn-ea"/>
                <a:cs typeface="+mn-cs"/>
                <a:hlinkClick r:id="rId3" action="ppaction://hlinkfile"/>
              </a:rPr>
              <a:t>merger arbitrage</a:t>
            </a:r>
            <a:r>
              <a:rPr lang="en-US" sz="1200" u="none" strike="noStrike" kern="1200" dirty="0" smtClean="0">
                <a:solidFill>
                  <a:schemeClr val="tx1"/>
                </a:solidFill>
                <a:latin typeface="+mn-lt"/>
                <a:ea typeface="+mn-ea"/>
                <a:cs typeface="+mn-cs"/>
              </a:rPr>
              <a:t>, which is used in the event of an </a:t>
            </a:r>
            <a:r>
              <a:rPr lang="en-US" sz="1200" u="none" strike="noStrike" kern="1200" dirty="0" smtClean="0">
                <a:solidFill>
                  <a:schemeClr val="tx1"/>
                </a:solidFill>
                <a:latin typeface="+mn-lt"/>
                <a:ea typeface="+mn-ea"/>
                <a:cs typeface="+mn-cs"/>
                <a:hlinkClick r:id="rId4" action="ppaction://hlinkfile"/>
              </a:rPr>
              <a:t>acquisition</a:t>
            </a:r>
            <a:r>
              <a:rPr lang="en-US" sz="1200" u="none" strike="noStrike" kern="1200" dirty="0" smtClean="0">
                <a:solidFill>
                  <a:schemeClr val="tx1"/>
                </a:solidFill>
                <a:latin typeface="+mn-lt"/>
                <a:ea typeface="+mn-ea"/>
                <a:cs typeface="+mn-cs"/>
              </a:rPr>
              <a:t> announcement and involves buying the stock of the </a:t>
            </a:r>
            <a:r>
              <a:rPr lang="en-US" sz="1200" u="none" strike="noStrike" kern="1200" dirty="0" smtClean="0">
                <a:solidFill>
                  <a:schemeClr val="tx1"/>
                </a:solidFill>
                <a:latin typeface="+mn-lt"/>
                <a:ea typeface="+mn-ea"/>
                <a:cs typeface="+mn-cs"/>
                <a:hlinkClick r:id="rId5" action="ppaction://hlinkfile"/>
              </a:rPr>
              <a:t>target company</a:t>
            </a:r>
            <a:r>
              <a:rPr lang="en-US" sz="1200" u="none" strike="noStrike" kern="1200" dirty="0" smtClean="0">
                <a:solidFill>
                  <a:schemeClr val="tx1"/>
                </a:solidFill>
                <a:latin typeface="+mn-lt"/>
                <a:ea typeface="+mn-ea"/>
                <a:cs typeface="+mn-cs"/>
              </a:rPr>
              <a:t> and hedging the purchase by selling short the stock of the acquiring company. Usually at announcement, the purchase price that the acquiring company will pay to buy its target exceeds the current trading price of the target company. The merger arbitrageur bets the acquisition will happen and cause the target company's price to converge (rise) to the purchase price that the acquiring company pays. This also is not pure arbitrage. If the market happens to frown on the deal, the acquisition may unravel and send the stock of the acquirer up (in relief) and the target company's stock down (wiping out the temporary bump) which would cause a loss for the position.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There are various types of event-driven strategies. One other example is "distressed securities", which involves investing in companies that are reorganizing or have been unfairly beaten down. Another interesting type of event-driven fund is the activist fund, which is predatory in nature. This type takes sizable positions in small, flawed companies and then uses its ownership to force management changes or a restructuring of the balance sheet.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u="none" strike="noStrike"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E4B7A5-AA1A-489F-B91F-3ACE6652316F}"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78C9272-2F1D-497C-962F-6ACF06E0ED5D}"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2CFACB7-8ACE-4AFB-9AA4-A07A8A61876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CB4DC8DB-AA28-4ACC-9791-C7ACE6DD642D}"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4C59763-BA46-46C5-97B7-98EBEB92AC9A}"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12F13C2-745E-465E-B61E-4A2D9A126E03}"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21E8433-CE8A-45D0-8870-95EE471586A0}"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42E94AA-2D80-4CE4-95DE-C5462FAE5204}"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317D8F48-6603-49EE-8968-951DB6872D7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DB386F71-5FEB-498E-B37F-8B9C3935C9F8}"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AA5EF48-68CF-4F8F-8617-F373F65B3C1E}"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F98336B-D755-4E90-8D6A-7DEB9F199BCF}"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5395A7-A663-4DCB-8FCF-3C612E424D6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09600" y="914400"/>
            <a:ext cx="7772400" cy="2209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Investing in </a:t>
            </a:r>
            <a:b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b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Mutual Funds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Topic 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838200" y="1371600"/>
            <a:ext cx="7696200" cy="4524315"/>
          </a:xfrm>
          <a:prstGeom prst="rect">
            <a:avLst/>
          </a:prstGeom>
        </p:spPr>
        <p:txBody>
          <a:bodyPr wrap="square">
            <a:spAutoFit/>
          </a:bodyPr>
          <a:lstStyle/>
          <a:p>
            <a:r>
              <a:rPr lang="en-US" sz="2400" dirty="0" smtClean="0"/>
              <a:t>Suppose that an open-end income fund goes public and issues 10 million shares at $10 each, raising $100 million for the fund, which it subsequently invests in securities yielding 7% annually, or 70 cents per share in income, which in turn is paid out to investors. Now imagine that a closed-end fund issued the same number of shares at the same price, but after it went public, the share price of the closed-end fund fell to $8 while the NAV (cash value) stayed at $10. This represents a 20% discount, and the </a:t>
            </a:r>
            <a:r>
              <a:rPr lang="en-US" sz="2400" u="sng" dirty="0" smtClean="0"/>
              <a:t>dividend</a:t>
            </a:r>
            <a:r>
              <a:rPr lang="en-US" sz="2400" dirty="0" smtClean="0"/>
              <a:t>, which started at 7 cents, and what was originally a 7% yield is now providing a yield of 8.75% ($0.70 / $8.00 = 8.75%).</a:t>
            </a:r>
            <a:endParaRPr lang="en-US" sz="2400" dirty="0"/>
          </a:p>
        </p:txBody>
      </p:sp>
      <p:sp>
        <p:nvSpPr>
          <p:cNvPr id="4" name="TextBox 3"/>
          <p:cNvSpPr txBox="1"/>
          <p:nvPr/>
        </p:nvSpPr>
        <p:spPr>
          <a:xfrm>
            <a:off x="1295400" y="381000"/>
            <a:ext cx="7010400" cy="707886"/>
          </a:xfrm>
          <a:prstGeom prst="rect">
            <a:avLst/>
          </a:prstGeom>
          <a:noFill/>
        </p:spPr>
        <p:txBody>
          <a:bodyPr wrap="square" rtlCol="0">
            <a:spAutoFit/>
          </a:bodyPr>
          <a:lstStyle/>
          <a:p>
            <a:pPr algn="ctr"/>
            <a:r>
              <a:rPr lang="en-US" sz="4000" b="1" dirty="0" smtClean="0">
                <a:solidFill>
                  <a:srgbClr val="0066FF"/>
                </a:solidFill>
                <a:effectLst>
                  <a:outerShdw blurRad="38100" dist="38100" dir="2700000" algn="tl">
                    <a:srgbClr val="000000">
                      <a:alpha val="43137"/>
                    </a:srgbClr>
                  </a:outerShdw>
                </a:effectLst>
              </a:rPr>
              <a:t>Differences in Return</a:t>
            </a:r>
            <a:endParaRPr lang="en-US" sz="4000" b="1"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a:ln>
            <a:solidFill>
              <a:srgbClr val="89A4A7">
                <a:alpha val="8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228600"/>
            <a:ext cx="7772400" cy="13716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C.  Essential Characteristics (continued)</a:t>
            </a:r>
          </a:p>
        </p:txBody>
      </p:sp>
      <p:sp>
        <p:nvSpPr>
          <p:cNvPr id="5" name="Rectangle 3"/>
          <p:cNvSpPr txBox="1">
            <a:spLocks noChangeArrowheads="1"/>
          </p:cNvSpPr>
          <p:nvPr/>
        </p:nvSpPr>
        <p:spPr>
          <a:xfrm>
            <a:off x="990600" y="1600200"/>
            <a:ext cx="7543800"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Load or No Load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Load Fund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Charges a commission when shares are bought (7 - 8 1/2% or more)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No Load Fund</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No sales charges are levied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Other fees and Costs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Professional Management Fee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.25 to 1.75 percent of the average dollar amount of assets under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8382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(Equity)</a:t>
            </a:r>
          </a:p>
        </p:txBody>
      </p:sp>
      <p:sp>
        <p:nvSpPr>
          <p:cNvPr id="5" name="Rectangle 3"/>
          <p:cNvSpPr txBox="1">
            <a:spLocks noChangeArrowheads="1"/>
          </p:cNvSpPr>
          <p:nvPr/>
        </p:nvSpPr>
        <p:spPr>
          <a:xfrm>
            <a:off x="1143000" y="18288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Growth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Goal is capital appreciation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Maximum Growth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Highly speculative, seeking large profits from capital gains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Often buy stocks of small, unseasoned companies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Highly speculative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txBox="1">
            <a:spLocks noChangeArrowheads="1"/>
          </p:cNvSpPr>
          <p:nvPr/>
        </p:nvSpPr>
        <p:spPr>
          <a:xfrm>
            <a:off x="762000" y="381000"/>
            <a:ext cx="7772400" cy="8382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(Equity)</a:t>
            </a:r>
          </a:p>
        </p:txBody>
      </p:sp>
      <p:sp>
        <p:nvSpPr>
          <p:cNvPr id="7" name="Rectangle 3"/>
          <p:cNvSpPr txBox="1">
            <a:spLocks noChangeArrowheads="1"/>
          </p:cNvSpPr>
          <p:nvPr/>
        </p:nvSpPr>
        <p:spPr bwMode="auto">
          <a:xfrm>
            <a:off x="914400" y="1600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Income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CURRENT income is main objective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Interest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Dividend income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Balanced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Objective is to earn both capital gains and current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High-grade common stocks (60 - 75%)</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Fixed income securities (25 - 40%)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5" name="Rectangle 3"/>
          <p:cNvSpPr txBox="1">
            <a:spLocks noChangeArrowheads="1"/>
          </p:cNvSpPr>
          <p:nvPr/>
        </p:nvSpPr>
        <p:spPr>
          <a:xfrm>
            <a:off x="914400" y="1600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Small Company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Invest in small companies that usually have sales of $100 million or less.</a:t>
            </a:r>
          </a:p>
          <a:p>
            <a:pPr marL="742950" marR="0" lvl="1" indent="-28575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rPr>
              <a:t>6.  International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Can invest in one region or area of the world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Can invest in specific country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4" name="Rectangle 3"/>
          <p:cNvSpPr txBox="1">
            <a:spLocks noChangeArrowheads="1"/>
          </p:cNvSpPr>
          <p:nvPr/>
        </p:nvSpPr>
        <p:spPr bwMode="auto">
          <a:xfrm>
            <a:off x="990600" y="1828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Bond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Objective is to invest in bonds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Income is primary objective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Two advantages</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rPr>
              <a:t>Liquidity</a:t>
            </a:r>
          </a:p>
          <a:p>
            <a:pPr marL="1600200" marR="0" lvl="3" indent="-2286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rPr>
              <a:t>Diversification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txBox="1">
            <a:spLocks noChangeArrowheads="1"/>
          </p:cNvSpPr>
          <p:nvPr/>
        </p:nvSpPr>
        <p:spPr>
          <a:xfrm>
            <a:off x="381000" y="3810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7" name="Rectangle 3"/>
          <p:cNvSpPr txBox="1">
            <a:spLocks noChangeArrowheads="1"/>
          </p:cNvSpPr>
          <p:nvPr/>
        </p:nvSpPr>
        <p:spPr>
          <a:xfrm>
            <a:off x="762000" y="1600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6.  Money Market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Offers the individual investor access to high-yielding money market instruments without having to pay $100,000 denominations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Bank CD’s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Treasury Bills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c.  Commercial Paper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381000" y="4572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4" name="Rectangle 3"/>
          <p:cNvSpPr txBox="1">
            <a:spLocks noChangeArrowheads="1"/>
          </p:cNvSpPr>
          <p:nvPr/>
        </p:nvSpPr>
        <p:spPr bwMode="auto">
          <a:xfrm>
            <a:off x="838200" y="1752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7.  Dual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Closed-end Funds with two types of shares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INCOME shares (Senior) which receive two times income as Junior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CAPITAL shares (Junior) which receive two times the capital gains as Senior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381000" y="457200"/>
            <a:ext cx="83820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D. Types of Funds (continued)</a:t>
            </a:r>
          </a:p>
        </p:txBody>
      </p:sp>
      <p:sp>
        <p:nvSpPr>
          <p:cNvPr id="5" name="Rectangle 3"/>
          <p:cNvSpPr txBox="1">
            <a:spLocks noChangeArrowheads="1"/>
          </p:cNvSpPr>
          <p:nvPr/>
        </p:nvSpPr>
        <p:spPr>
          <a:xfrm>
            <a:off x="838200" y="1524000"/>
            <a:ext cx="7772400" cy="4876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8.  Specialty Funds - Single Industry</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Option trading</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Commodity funds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Oil drilling</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  Cattle funds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e.  Electronics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f.  Gold</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g.  Chemicals</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h.  </a:t>
            </a:r>
            <a:r>
              <a:rPr kumimoji="0" lang="en-US" sz="2800" b="0" i="0" u="none" strike="noStrike" kern="0" cap="none" spc="0" normalizeH="0" baseline="0" noProof="0" dirty="0" smtClean="0">
                <a:ln>
                  <a:noFill/>
                </a:ln>
                <a:solidFill>
                  <a:schemeClr val="tx1"/>
                </a:solidFill>
                <a:effectLst/>
                <a:uLnTx/>
                <a:uFillTx/>
                <a:latin typeface="+mn-lt"/>
                <a:ea typeface="+mn-ea"/>
              </a:rPr>
              <a:t>Health</a:t>
            </a:r>
          </a:p>
          <a:p>
            <a:pPr marL="742950" marR="0" lvl="1" indent="-285750" algn="l" defTabSz="914400" rtl="0" eaLnBrk="1" fontAlgn="base" latinLnBrk="0" hangingPunct="1">
              <a:lnSpc>
                <a:spcPct val="100000"/>
              </a:lnSpc>
              <a:spcBef>
                <a:spcPts val="0"/>
              </a:spcBef>
              <a:spcAft>
                <a:spcPct val="0"/>
              </a:spcAft>
              <a:buClrTx/>
              <a:buSzTx/>
              <a:buFontTx/>
              <a:buChar char="–"/>
              <a:tabLst/>
              <a:defRPr/>
            </a:pPr>
            <a:r>
              <a:rPr lang="en-US" sz="2800" kern="0" noProof="0" dirty="0" smtClean="0">
                <a:latin typeface="+mn-lt"/>
                <a:ea typeface="+mn-ea"/>
              </a:rPr>
              <a:t> </a:t>
            </a:r>
            <a:r>
              <a:rPr lang="en-US" sz="2800" kern="0" noProof="0" dirty="0" err="1" smtClean="0">
                <a:latin typeface="+mn-lt"/>
                <a:ea typeface="+mn-ea"/>
              </a:rPr>
              <a:t>i</a:t>
            </a:r>
            <a:r>
              <a:rPr lang="en-US" sz="2800" kern="0" noProof="0" dirty="0" smtClean="0">
                <a:latin typeface="+mn-lt"/>
                <a:ea typeface="+mn-ea"/>
              </a:rPr>
              <a:t>.  Legal Funds</a:t>
            </a:r>
            <a:endParaRPr kumimoji="0" lang="en-US" sz="28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mn-lt"/>
                <a:ea typeface="+mn-ea"/>
              </a:rPr>
              <a:t> </a:t>
            </a:r>
            <a:endParaRPr kumimoji="0" lang="en-US" sz="28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228600"/>
            <a:ext cx="7772400" cy="1162050"/>
          </a:xfrm>
          <a:noFill/>
          <a:ln/>
        </p:spPr>
        <p:txBody>
          <a:bodyPr/>
          <a:lstStyle/>
          <a:p>
            <a:r>
              <a:rPr lang="en-US" b="1" dirty="0">
                <a:solidFill>
                  <a:srgbClr val="0066FF"/>
                </a:solidFill>
                <a:effectLst>
                  <a:outerShdw blurRad="38100" dist="38100" dir="2700000" algn="tl">
                    <a:srgbClr val="000000"/>
                  </a:outerShdw>
                </a:effectLst>
              </a:rPr>
              <a:t>E.  Special Services</a:t>
            </a:r>
          </a:p>
        </p:txBody>
      </p:sp>
      <p:sp>
        <p:nvSpPr>
          <p:cNvPr id="4" name="Rectangle 3"/>
          <p:cNvSpPr txBox="1">
            <a:spLocks noChangeArrowheads="1"/>
          </p:cNvSpPr>
          <p:nvPr/>
        </p:nvSpPr>
        <p:spPr bwMode="auto">
          <a:xfrm>
            <a:off x="685800" y="14478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Saving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Investor adds funds on a regular basis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Automatic Reinvestment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Dividends and capital gains are reinvested in additional shares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Regular Income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Through withdrawal plans, the investor can receive periodic repayment or income</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Shares or Dollars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85800" y="304800"/>
            <a:ext cx="7772400" cy="1162050"/>
          </a:xfrm>
          <a:noFill/>
          <a:ln/>
        </p:spPr>
        <p:txBody>
          <a:bodyPr/>
          <a:lstStyle/>
          <a:p>
            <a:r>
              <a:rPr lang="en-US" b="1" dirty="0">
                <a:solidFill>
                  <a:srgbClr val="0066FF"/>
                </a:solidFill>
                <a:effectLst>
                  <a:outerShdw blurRad="38100" dist="38100" dir="2700000" algn="tl">
                    <a:srgbClr val="000000">
                      <a:alpha val="43137"/>
                    </a:srgbClr>
                  </a:outerShdw>
                </a:effectLst>
              </a:rPr>
              <a:t>A.  Pooled Diversification</a:t>
            </a:r>
          </a:p>
        </p:txBody>
      </p:sp>
      <p:sp>
        <p:nvSpPr>
          <p:cNvPr id="7" name="Rectangle 3"/>
          <p:cNvSpPr txBox="1">
            <a:spLocks noChangeArrowheads="1"/>
          </p:cNvSpPr>
          <p:nvPr/>
        </p:nvSpPr>
        <p:spPr bwMode="auto">
          <a:xfrm>
            <a:off x="838200" y="1676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1.  </a:t>
            </a:r>
            <a:r>
              <a:rPr kumimoji="0" lang="en-US" sz="3200" b="1" i="0" u="none" strike="noStrike" kern="0" cap="none" spc="0" normalizeH="0" baseline="0" noProof="0" dirty="0" smtClean="0">
                <a:ln>
                  <a:noFill/>
                </a:ln>
                <a:solidFill>
                  <a:schemeClr val="tx1"/>
                </a:solidFill>
                <a:effectLst/>
                <a:uLnTx/>
                <a:uFillTx/>
                <a:latin typeface="+mn-lt"/>
                <a:ea typeface="+mn-ea"/>
                <a:cs typeface="+mn-cs"/>
              </a:rPr>
              <a:t>Professional Money Managers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Combines the Funds of many people 	with similar investment goals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Receive shares of stock in the 		mutual fund; a pooled common 		investment.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An indirect investment</a:t>
            </a: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endParaRPr>
          </a:p>
        </p:txBody>
      </p:sp>
      <p:pic>
        <p:nvPicPr>
          <p:cNvPr id="4" name="Picture 3" descr="star3.gif"/>
          <p:cNvPicPr>
            <a:picLocks noChangeAspect="1"/>
          </p:cNvPicPr>
          <p:nvPr/>
        </p:nvPicPr>
        <p:blipFill>
          <a:blip r:embed="rId3" cstate="print"/>
          <a:stretch>
            <a:fillRect/>
          </a:stretch>
        </p:blipFill>
        <p:spPr>
          <a:xfrm>
            <a:off x="304800" y="457200"/>
            <a:ext cx="838200" cy="10293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685800" y="228600"/>
            <a:ext cx="8153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E.  Special Services (continued)</a:t>
            </a:r>
          </a:p>
        </p:txBody>
      </p:sp>
      <p:sp>
        <p:nvSpPr>
          <p:cNvPr id="5" name="Rectangle 3"/>
          <p:cNvSpPr txBox="1">
            <a:spLocks noChangeArrowheads="1"/>
          </p:cNvSpPr>
          <p:nvPr/>
        </p:nvSpPr>
        <p:spPr>
          <a:xfrm>
            <a:off x="990600" y="1981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Conversion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Allows the investor the right to switch from one fund to another</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a. Must confine switches within the same family 	of funds</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b. Usually no transfer charges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txBox="1">
            <a:spLocks noChangeArrowheads="1"/>
          </p:cNvSpPr>
          <p:nvPr/>
        </p:nvSpPr>
        <p:spPr>
          <a:xfrm>
            <a:off x="685800" y="228600"/>
            <a:ext cx="8153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E.  Special Services (continued)</a:t>
            </a:r>
          </a:p>
        </p:txBody>
      </p:sp>
      <p:sp>
        <p:nvSpPr>
          <p:cNvPr id="4" name="Rectangle 3"/>
          <p:cNvSpPr txBox="1">
            <a:spLocks noChangeArrowheads="1"/>
          </p:cNvSpPr>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5.  Check Writing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Shareholders have the right to write checks drawn on the Mutual Fund account</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Normally checks must be written for at least $500</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Almost all Money Funds have this privilege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10096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F.  Risk</a:t>
            </a:r>
          </a:p>
        </p:txBody>
      </p:sp>
      <p:sp>
        <p:nvSpPr>
          <p:cNvPr id="5" name="Rectangle 3"/>
          <p:cNvSpPr txBox="1">
            <a:spLocks noChangeArrowheads="1"/>
          </p:cNvSpPr>
          <p:nvPr/>
        </p:nvSpPr>
        <p:spPr>
          <a:xfrm>
            <a:off x="990600" y="1295400"/>
            <a:ext cx="7772400" cy="16002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Because Mutual Funds are so well diversified (typically), the inherent risk is similar to that in the Market</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r>
            <a:br>
              <a:rPr kumimoji="0" lang="en-US" sz="3200" b="0" i="0" u="none" strike="noStrike" kern="0" cap="none" spc="0" normalizeH="0" baseline="0" noProof="0" dirty="0" smtClean="0">
                <a:ln>
                  <a:noFill/>
                </a:ln>
                <a:solidFill>
                  <a:schemeClr val="tx1"/>
                </a:solidFill>
                <a:effectLst/>
                <a:uLnTx/>
                <a:uFillTx/>
                <a:latin typeface="+mn-lt"/>
                <a:ea typeface="+mn-ea"/>
                <a:cs typeface="+mn-cs"/>
              </a:rPr>
            </a:b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However, Specialty Fund risk can vary significantly from overall Market risk</a:t>
            </a:r>
          </a:p>
        </p:txBody>
      </p:sp>
      <p:grpSp>
        <p:nvGrpSpPr>
          <p:cNvPr id="6" name="Group 16"/>
          <p:cNvGrpSpPr>
            <a:grpSpLocks/>
          </p:cNvGrpSpPr>
          <p:nvPr/>
        </p:nvGrpSpPr>
        <p:grpSpPr bwMode="auto">
          <a:xfrm>
            <a:off x="762000" y="2971800"/>
            <a:ext cx="7773988" cy="2510610"/>
            <a:chOff x="424" y="2142"/>
            <a:chExt cx="4897" cy="1410"/>
          </a:xfrm>
        </p:grpSpPr>
        <p:grpSp>
          <p:nvGrpSpPr>
            <p:cNvPr id="7" name="Group 6"/>
            <p:cNvGrpSpPr>
              <a:grpSpLocks/>
            </p:cNvGrpSpPr>
            <p:nvPr/>
          </p:nvGrpSpPr>
          <p:grpSpPr bwMode="auto">
            <a:xfrm>
              <a:off x="821" y="2165"/>
              <a:ext cx="4030" cy="1109"/>
              <a:chOff x="821" y="2165"/>
              <a:chExt cx="4030" cy="1109"/>
            </a:xfrm>
          </p:grpSpPr>
          <p:sp>
            <p:nvSpPr>
              <p:cNvPr id="17" name="Line 4"/>
              <p:cNvSpPr>
                <a:spLocks noChangeShapeType="1"/>
              </p:cNvSpPr>
              <p:nvPr/>
            </p:nvSpPr>
            <p:spPr bwMode="auto">
              <a:xfrm>
                <a:off x="821" y="2165"/>
                <a:ext cx="0" cy="1101"/>
              </a:xfrm>
              <a:prstGeom prst="line">
                <a:avLst/>
              </a:prstGeom>
              <a:noFill/>
              <a:ln w="25400">
                <a:solidFill>
                  <a:schemeClr val="tx1"/>
                </a:solidFill>
                <a:round/>
                <a:headEnd/>
                <a:tailEnd/>
              </a:ln>
              <a:effectLst/>
            </p:spPr>
            <p:txBody>
              <a:bodyPr wrap="none" anchor="ctr"/>
              <a:lstStyle/>
              <a:p>
                <a:endParaRPr lang="en-US"/>
              </a:p>
            </p:txBody>
          </p:sp>
          <p:sp>
            <p:nvSpPr>
              <p:cNvPr id="18" name="Line 5"/>
              <p:cNvSpPr>
                <a:spLocks noChangeShapeType="1"/>
              </p:cNvSpPr>
              <p:nvPr/>
            </p:nvSpPr>
            <p:spPr bwMode="auto">
              <a:xfrm>
                <a:off x="829" y="3274"/>
                <a:ext cx="4022" cy="0"/>
              </a:xfrm>
              <a:prstGeom prst="line">
                <a:avLst/>
              </a:prstGeom>
              <a:noFill/>
              <a:ln w="25400">
                <a:solidFill>
                  <a:schemeClr val="tx1"/>
                </a:solidFill>
                <a:round/>
                <a:headEnd/>
                <a:tailEnd/>
              </a:ln>
              <a:effectLst/>
            </p:spPr>
            <p:txBody>
              <a:bodyPr wrap="none" anchor="ctr"/>
              <a:lstStyle/>
              <a:p>
                <a:endParaRPr lang="en-US"/>
              </a:p>
            </p:txBody>
          </p:sp>
        </p:grpSp>
        <p:sp>
          <p:nvSpPr>
            <p:cNvPr id="8" name="Line 7"/>
            <p:cNvSpPr>
              <a:spLocks noChangeShapeType="1"/>
            </p:cNvSpPr>
            <p:nvPr/>
          </p:nvSpPr>
          <p:spPr bwMode="auto">
            <a:xfrm>
              <a:off x="829" y="2868"/>
              <a:ext cx="4022" cy="0"/>
            </a:xfrm>
            <a:prstGeom prst="line">
              <a:avLst/>
            </a:prstGeom>
            <a:noFill/>
            <a:ln w="25400">
              <a:solidFill>
                <a:schemeClr val="tx1"/>
              </a:solidFill>
              <a:round/>
              <a:headEnd/>
              <a:tailEnd/>
            </a:ln>
            <a:effectLst/>
          </p:spPr>
          <p:txBody>
            <a:bodyPr wrap="none" anchor="ctr"/>
            <a:lstStyle/>
            <a:p>
              <a:endParaRPr lang="en-US"/>
            </a:p>
          </p:txBody>
        </p:sp>
        <p:sp>
          <p:nvSpPr>
            <p:cNvPr id="9" name="Arc 8"/>
            <p:cNvSpPr>
              <a:spLocks/>
            </p:cNvSpPr>
            <p:nvPr/>
          </p:nvSpPr>
          <p:spPr bwMode="auto">
            <a:xfrm rot="10800000">
              <a:off x="919" y="2196"/>
              <a:ext cx="3450" cy="639"/>
            </a:xfrm>
            <a:custGeom>
              <a:avLst/>
              <a:gdLst>
                <a:gd name="G0" fmla="+- 6 0 0"/>
                <a:gd name="G1" fmla="+- 21600 0 0"/>
                <a:gd name="G2" fmla="+- 21600 0 0"/>
                <a:gd name="T0" fmla="*/ 0 w 21606"/>
                <a:gd name="T1" fmla="*/ 0 h 21600"/>
                <a:gd name="T2" fmla="*/ 21606 w 21606"/>
                <a:gd name="T3" fmla="*/ 21600 h 21600"/>
                <a:gd name="T4" fmla="*/ 6 w 21606"/>
                <a:gd name="T5" fmla="*/ 21600 h 21600"/>
              </a:gdLst>
              <a:ahLst/>
              <a:cxnLst>
                <a:cxn ang="0">
                  <a:pos x="T0" y="T1"/>
                </a:cxn>
                <a:cxn ang="0">
                  <a:pos x="T2" y="T3"/>
                </a:cxn>
                <a:cxn ang="0">
                  <a:pos x="T4" y="T5"/>
                </a:cxn>
              </a:cxnLst>
              <a:rect l="0" t="0" r="r" b="b"/>
              <a:pathLst>
                <a:path w="21606" h="21600" fill="none" extrusionOk="0">
                  <a:moveTo>
                    <a:pt x="0" y="0"/>
                  </a:moveTo>
                  <a:cubicBezTo>
                    <a:pt x="2" y="0"/>
                    <a:pt x="4" y="-1"/>
                    <a:pt x="6" y="0"/>
                  </a:cubicBezTo>
                  <a:cubicBezTo>
                    <a:pt x="11935" y="0"/>
                    <a:pt x="21606" y="9670"/>
                    <a:pt x="21606" y="21600"/>
                  </a:cubicBezTo>
                </a:path>
                <a:path w="21606" h="21600" stroke="0" extrusionOk="0">
                  <a:moveTo>
                    <a:pt x="0" y="0"/>
                  </a:moveTo>
                  <a:cubicBezTo>
                    <a:pt x="2" y="0"/>
                    <a:pt x="4" y="-1"/>
                    <a:pt x="6" y="0"/>
                  </a:cubicBezTo>
                  <a:cubicBezTo>
                    <a:pt x="11935" y="0"/>
                    <a:pt x="21606" y="9670"/>
                    <a:pt x="21606" y="21600"/>
                  </a:cubicBezTo>
                  <a:lnTo>
                    <a:pt x="6" y="21600"/>
                  </a:lnTo>
                  <a:close/>
                </a:path>
              </a:pathLst>
            </a:custGeom>
            <a:noFill/>
            <a:ln w="12700" cap="rnd">
              <a:solidFill>
                <a:schemeClr val="tx1"/>
              </a:solidFill>
              <a:prstDash val="lgDash"/>
              <a:round/>
              <a:headEnd/>
              <a:tailEnd/>
            </a:ln>
            <a:effectLst/>
          </p:spPr>
          <p:txBody>
            <a:bodyPr wrap="none" anchor="ctr"/>
            <a:lstStyle/>
            <a:p>
              <a:endParaRPr lang="en-US"/>
            </a:p>
          </p:txBody>
        </p:sp>
        <p:sp>
          <p:nvSpPr>
            <p:cNvPr id="10" name="Line 9"/>
            <p:cNvSpPr>
              <a:spLocks noChangeShapeType="1"/>
            </p:cNvSpPr>
            <p:nvPr/>
          </p:nvSpPr>
          <p:spPr bwMode="auto">
            <a:xfrm>
              <a:off x="1113" y="3248"/>
              <a:ext cx="0" cy="52"/>
            </a:xfrm>
            <a:prstGeom prst="line">
              <a:avLst/>
            </a:prstGeom>
            <a:noFill/>
            <a:ln w="25400">
              <a:solidFill>
                <a:schemeClr val="tx1"/>
              </a:solidFill>
              <a:round/>
              <a:headEnd/>
              <a:tailEnd/>
            </a:ln>
            <a:effectLst/>
          </p:spPr>
          <p:txBody>
            <a:bodyPr wrap="none" anchor="ctr"/>
            <a:lstStyle/>
            <a:p>
              <a:endParaRPr lang="en-US"/>
            </a:p>
          </p:txBody>
        </p:sp>
        <p:sp>
          <p:nvSpPr>
            <p:cNvPr id="11" name="Line 10"/>
            <p:cNvSpPr>
              <a:spLocks noChangeShapeType="1"/>
            </p:cNvSpPr>
            <p:nvPr/>
          </p:nvSpPr>
          <p:spPr bwMode="auto">
            <a:xfrm>
              <a:off x="3691" y="3248"/>
              <a:ext cx="0" cy="52"/>
            </a:xfrm>
            <a:prstGeom prst="line">
              <a:avLst/>
            </a:prstGeom>
            <a:noFill/>
            <a:ln w="25400">
              <a:solidFill>
                <a:schemeClr val="tx1"/>
              </a:solidFill>
              <a:round/>
              <a:headEnd/>
              <a:tailEnd/>
            </a:ln>
            <a:effectLst/>
          </p:spPr>
          <p:txBody>
            <a:bodyPr wrap="none" anchor="ctr"/>
            <a:lstStyle/>
            <a:p>
              <a:endParaRPr lang="en-US"/>
            </a:p>
          </p:txBody>
        </p:sp>
        <p:sp>
          <p:nvSpPr>
            <p:cNvPr id="12" name="Rectangle 11"/>
            <p:cNvSpPr>
              <a:spLocks noChangeArrowheads="1"/>
            </p:cNvSpPr>
            <p:nvPr/>
          </p:nvSpPr>
          <p:spPr bwMode="auto">
            <a:xfrm>
              <a:off x="1048" y="3297"/>
              <a:ext cx="210"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5</a:t>
              </a:r>
            </a:p>
          </p:txBody>
        </p:sp>
        <p:sp>
          <p:nvSpPr>
            <p:cNvPr id="13" name="Rectangle 12"/>
            <p:cNvSpPr>
              <a:spLocks noChangeArrowheads="1"/>
            </p:cNvSpPr>
            <p:nvPr/>
          </p:nvSpPr>
          <p:spPr bwMode="auto">
            <a:xfrm>
              <a:off x="3592" y="3297"/>
              <a:ext cx="306" cy="255"/>
            </a:xfrm>
            <a:prstGeom prst="rect">
              <a:avLst/>
            </a:prstGeom>
            <a:noFill/>
            <a:ln w="12700">
              <a:noFill/>
              <a:miter lim="800000"/>
              <a:headEnd/>
              <a:tailEnd/>
            </a:ln>
            <a:effectLst/>
          </p:spPr>
          <p:txBody>
            <a:bodyPr wrap="none" lIns="90488" tIns="44450" rIns="90488" bIns="44450">
              <a:spAutoFit/>
            </a:bodyPr>
            <a:lstStyle/>
            <a:p>
              <a:r>
                <a:rPr lang="en-US" i="0" dirty="0">
                  <a:effectLst/>
                  <a:latin typeface="Times New Roman" pitchFamily="18" charset="0"/>
                </a:rPr>
                <a:t>30</a:t>
              </a:r>
            </a:p>
          </p:txBody>
        </p:sp>
        <p:sp>
          <p:nvSpPr>
            <p:cNvPr id="14" name="Rectangle 13"/>
            <p:cNvSpPr>
              <a:spLocks noChangeArrowheads="1"/>
            </p:cNvSpPr>
            <p:nvPr/>
          </p:nvSpPr>
          <p:spPr bwMode="auto">
            <a:xfrm>
              <a:off x="4705" y="3293"/>
              <a:ext cx="616" cy="255"/>
            </a:xfrm>
            <a:prstGeom prst="rect">
              <a:avLst/>
            </a:prstGeom>
            <a:noFill/>
            <a:ln w="12700">
              <a:noFill/>
              <a:miter lim="800000"/>
              <a:headEnd/>
              <a:tailEnd/>
            </a:ln>
            <a:effectLst/>
          </p:spPr>
          <p:txBody>
            <a:bodyPr wrap="none" lIns="90488" tIns="44450" rIns="90488" bIns="44450">
              <a:spAutoFit/>
            </a:bodyPr>
            <a:lstStyle/>
            <a:p>
              <a:r>
                <a:rPr lang="en-US" i="0">
                  <a:effectLst/>
                  <a:latin typeface="Times New Roman" pitchFamily="18" charset="0"/>
                </a:rPr>
                <a:t>Assets</a:t>
              </a:r>
            </a:p>
          </p:txBody>
        </p:sp>
        <p:sp>
          <p:nvSpPr>
            <p:cNvPr id="15" name="Rectangle 14"/>
            <p:cNvSpPr>
              <a:spLocks noChangeArrowheads="1"/>
            </p:cNvSpPr>
            <p:nvPr/>
          </p:nvSpPr>
          <p:spPr bwMode="auto">
            <a:xfrm>
              <a:off x="1689" y="2989"/>
              <a:ext cx="1710" cy="255"/>
            </a:xfrm>
            <a:prstGeom prst="rect">
              <a:avLst/>
            </a:prstGeom>
            <a:noFill/>
            <a:ln w="12700">
              <a:noFill/>
              <a:miter lim="800000"/>
              <a:headEnd/>
              <a:tailEnd/>
            </a:ln>
            <a:effectLst/>
          </p:spPr>
          <p:txBody>
            <a:bodyPr wrap="none" lIns="90488" tIns="44450" rIns="90488" bIns="44450">
              <a:spAutoFit/>
            </a:bodyPr>
            <a:lstStyle/>
            <a:p>
              <a:r>
                <a:rPr lang="en-US" i="0">
                  <a:effectLst/>
                  <a:latin typeface="Times New Roman" pitchFamily="18" charset="0"/>
                </a:rPr>
                <a:t>Systematic </a:t>
              </a:r>
              <a:r>
                <a:rPr lang="en-US" i="0">
                  <a:effectLst/>
                  <a:latin typeface="Symbol" pitchFamily="18" charset="2"/>
                </a:rPr>
                <a:t></a:t>
              </a:r>
              <a:r>
                <a:rPr lang="en-US" i="0">
                  <a:effectLst/>
                  <a:latin typeface="Times New Roman" pitchFamily="18" charset="0"/>
                </a:rPr>
                <a:t> Market</a:t>
              </a:r>
            </a:p>
          </p:txBody>
        </p:sp>
        <p:sp>
          <p:nvSpPr>
            <p:cNvPr id="16" name="Rectangle 15"/>
            <p:cNvSpPr>
              <a:spLocks noChangeArrowheads="1"/>
            </p:cNvSpPr>
            <p:nvPr/>
          </p:nvSpPr>
          <p:spPr bwMode="auto">
            <a:xfrm>
              <a:off x="424" y="2142"/>
              <a:ext cx="326" cy="255"/>
            </a:xfrm>
            <a:prstGeom prst="rect">
              <a:avLst/>
            </a:prstGeom>
            <a:noFill/>
            <a:ln w="12700">
              <a:noFill/>
              <a:miter lim="800000"/>
              <a:headEnd/>
              <a:tailEnd/>
            </a:ln>
            <a:effectLst/>
          </p:spPr>
          <p:txBody>
            <a:bodyPr wrap="none" lIns="90488" tIns="44450" rIns="90488" bIns="44450">
              <a:spAutoFit/>
            </a:bodyPr>
            <a:lstStyle/>
            <a:p>
              <a:r>
                <a:rPr lang="en-US" i="0">
                  <a:effectLst/>
                  <a:latin typeface="Symbol" pitchFamily="18" charset="2"/>
                </a:rPr>
                <a:t></a:t>
              </a:r>
              <a:r>
                <a:rPr lang="en-US" i="0">
                  <a:effectLst/>
                  <a:latin typeface="Times New Roman" pitchFamily="18" charset="0"/>
                </a:rPr>
                <a:t>p</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
        <p:nvSpPr>
          <p:cNvPr id="4" name="Rectangle 3"/>
          <p:cNvSpPr txBox="1">
            <a:spLocks noChangeArrowheads="1"/>
          </p:cNvSpPr>
          <p:nvPr/>
        </p:nvSpPr>
        <p:spPr bwMode="auto">
          <a:xfrm>
            <a:off x="838200" y="1905000"/>
            <a:ext cx="7772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Assessment of your risk tolerance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Importance of diversification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Should hold six mutual funds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Should be able to earn 16% plus with a beta equivalent to 1.0 or slightly less </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
        <p:nvSpPr>
          <p:cNvPr id="4" name="Rectangle 3"/>
          <p:cNvSpPr txBox="1">
            <a:spLocks noChangeArrowheads="1"/>
          </p:cNvSpPr>
          <p:nvPr/>
        </p:nvSpPr>
        <p:spPr bwMode="auto">
          <a:xfrm>
            <a:off x="838200" y="1905000"/>
            <a:ext cx="77724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Rectangle 4"/>
          <p:cNvSpPr/>
          <p:nvPr/>
        </p:nvSpPr>
        <p:spPr>
          <a:xfrm>
            <a:off x="685800" y="1981200"/>
            <a:ext cx="7848600" cy="3508653"/>
          </a:xfrm>
          <a:prstGeom prst="rect">
            <a:avLst/>
          </a:prstGeom>
        </p:spPr>
        <p:txBody>
          <a:bodyPr wrap="square">
            <a:spAutoFit/>
          </a:bodyPr>
          <a:lstStyle/>
          <a:p>
            <a:r>
              <a:rPr lang="en-US" sz="2400" b="1" u="sng" dirty="0" smtClean="0"/>
              <a:t>Mutual Funds Seek Relative Returns </a:t>
            </a:r>
          </a:p>
          <a:p>
            <a:r>
              <a:rPr lang="en-US" b="1" dirty="0" smtClean="0"/>
              <a:t/>
            </a:r>
            <a:br>
              <a:rPr lang="en-US" b="1" dirty="0" smtClean="0"/>
            </a:br>
            <a:r>
              <a:rPr lang="en-US" sz="2000" dirty="0" smtClean="0"/>
              <a:t>Most </a:t>
            </a:r>
            <a:r>
              <a:rPr lang="en-US" sz="2000" u="sng" dirty="0" smtClean="0"/>
              <a:t>mutual funds</a:t>
            </a:r>
            <a:r>
              <a:rPr lang="en-US" sz="2000" dirty="0" smtClean="0"/>
              <a:t> invest in a predefined style, such as "small cap value", or into a particular sector, such as the technology sector. To measure performance, the mutual fund's returns are compared to a style-specific index or benchmark. For example, if you buy into a "small cap value" fund, the managers of that fund may try to outperform the S&amp;P Small Cap 600 Index. Less active managers might construct the portfolio by following the index and then applying stock-picking skills to increase (overweigh) favored stocks and decrease (underweigh) less appealing stocks.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066800" y="1981200"/>
            <a:ext cx="7543800" cy="3970318"/>
          </a:xfrm>
          <a:prstGeom prst="rect">
            <a:avLst/>
          </a:prstGeom>
        </p:spPr>
        <p:txBody>
          <a:bodyPr wrap="square">
            <a:spAutoFit/>
          </a:bodyPr>
          <a:lstStyle/>
          <a:p>
            <a:r>
              <a:rPr lang="en-US" sz="2400" dirty="0" smtClean="0"/>
              <a:t>A mutual fund's goal is to beat the index or "beat the bogey", even if only modestly. If the index is down 10% while the mutual fund is down only 7%, the fund's performance would be called a success. On the passive-active spectrum, on which pure index investing is the passive extreme, mutual </a:t>
            </a:r>
            <a:r>
              <a:rPr lang="en-US" sz="2400" u="sng" dirty="0" smtClean="0"/>
              <a:t>funds</a:t>
            </a:r>
            <a:r>
              <a:rPr lang="en-US" sz="2400" dirty="0" smtClean="0"/>
              <a:t> lie somewhere in the middle as they semi-actively aim to generate returns that are favorable compared to a benchmark. </a:t>
            </a:r>
            <a:br>
              <a:rPr lang="en-US" sz="2400" dirty="0" smtClean="0"/>
            </a:br>
            <a:r>
              <a:rPr lang="en-US" dirty="0" smtClean="0"/>
              <a:t/>
            </a:r>
            <a:br>
              <a:rPr lang="en-US" dirty="0" smtClean="0"/>
            </a:br>
            <a:endParaRPr lang="en-US" dirty="0"/>
          </a:p>
        </p:txBody>
      </p:sp>
      <p:sp>
        <p:nvSpPr>
          <p:cNvPr id="4" name="Rectangle 2"/>
          <p:cNvSpPr>
            <a:spLocks noGrp="1" noChangeArrowheads="1"/>
          </p:cNvSpPr>
          <p:nvPr>
            <p:ph type="title"/>
          </p:nvPr>
        </p:nvSpPr>
        <p:spPr>
          <a:xfrm>
            <a:off x="762000" y="457200"/>
            <a:ext cx="7772400" cy="1162050"/>
          </a:xfrm>
          <a:noFill/>
          <a:ln/>
        </p:spPr>
        <p:txBody>
          <a:bodyPr/>
          <a:lstStyle/>
          <a:p>
            <a:r>
              <a:rPr lang="en-US" b="1" dirty="0">
                <a:solidFill>
                  <a:srgbClr val="0066FF"/>
                </a:solidFill>
                <a:effectLst>
                  <a:outerShdw blurRad="38100" dist="38100" dir="2700000" algn="tl">
                    <a:srgbClr val="000000"/>
                  </a:outerShdw>
                </a:effectLst>
              </a:rPr>
              <a:t>Analyzing Mutual Funds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pic>
        <p:nvPicPr>
          <p:cNvPr id="3" name="Picture 2" descr="MF INFO2.jpg"/>
          <p:cNvPicPr>
            <a:picLocks noChangeAspect="1"/>
          </p:cNvPicPr>
          <p:nvPr/>
        </p:nvPicPr>
        <p:blipFill>
          <a:blip r:embed="rId3" cstate="print"/>
          <a:stretch>
            <a:fillRect/>
          </a:stretch>
        </p:blipFill>
        <p:spPr>
          <a:xfrm>
            <a:off x="1828800" y="0"/>
            <a:ext cx="5715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914400" y="1524000"/>
            <a:ext cx="7696200" cy="4401205"/>
          </a:xfrm>
          <a:prstGeom prst="rect">
            <a:avLst/>
          </a:prstGeom>
        </p:spPr>
        <p:txBody>
          <a:bodyPr wrap="square">
            <a:spAutoFit/>
          </a:bodyPr>
          <a:lstStyle/>
          <a:p>
            <a:r>
              <a:rPr lang="en-US" sz="2800" dirty="0" smtClean="0"/>
              <a:t>Hedge funds are like mutual funds in two respects: (1) they are pooled investment vehicles (i.e. several investors entrust their money to a manager) and (2) they invest in publicly traded securities. But there are important differences between a hedge fund and a mutual fund. These stem from and are best understood in light of the hedge fund's charter: investors give hedge funds the freedom to pursue absolute return strategies.</a:t>
            </a:r>
            <a:endParaRPr lang="en-US" sz="2800" dirty="0"/>
          </a:p>
        </p:txBody>
      </p:sp>
      <p:sp>
        <p:nvSpPr>
          <p:cNvPr id="4" name="TextBox 3"/>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
        <p:nvSpPr>
          <p:cNvPr id="6" name="TextBox 5"/>
          <p:cNvSpPr txBox="1"/>
          <p:nvPr/>
        </p:nvSpPr>
        <p:spPr>
          <a:xfrm>
            <a:off x="381000" y="1524000"/>
            <a:ext cx="8305800" cy="4524315"/>
          </a:xfrm>
          <a:prstGeom prst="rect">
            <a:avLst/>
          </a:prstGeom>
          <a:solidFill>
            <a:srgbClr val="FFFFFF">
              <a:alpha val="60000"/>
            </a:srgbClr>
          </a:solidFill>
        </p:spPr>
        <p:txBody>
          <a:bodyPr wrap="square" rtlCol="0">
            <a:spAutoFit/>
          </a:bodyPr>
          <a:lstStyle/>
          <a:p>
            <a:pPr algn="ctr"/>
            <a:r>
              <a:rPr lang="en-US" sz="2400" b="1" u="sng" dirty="0" smtClean="0">
                <a:solidFill>
                  <a:srgbClr val="0000FF"/>
                </a:solidFill>
              </a:rPr>
              <a:t>Definition</a:t>
            </a:r>
            <a:r>
              <a:rPr lang="en-US" sz="2400" b="1" dirty="0" smtClean="0"/>
              <a:t>: An aggressively managed portfolio of investments that uses </a:t>
            </a:r>
            <a:r>
              <a:rPr lang="en-US" sz="2400" b="1" u="sng" dirty="0" smtClean="0">
                <a:solidFill>
                  <a:srgbClr val="0000FF"/>
                </a:solidFill>
              </a:rPr>
              <a:t>advanced</a:t>
            </a:r>
            <a:r>
              <a:rPr lang="en-US" sz="2400" b="1" dirty="0" smtClean="0"/>
              <a:t> investment strategies such as leveraged, long, short and derivative positions in both domestic and international markets with the goal of generating high returns (either in an absolute sense or over a specified market benchmark). </a:t>
            </a:r>
            <a:br>
              <a:rPr lang="en-US" sz="2400" b="1" dirty="0" smtClean="0"/>
            </a:br>
            <a:r>
              <a:rPr lang="en-US" sz="2400" b="1" u="sng" dirty="0" smtClean="0">
                <a:solidFill>
                  <a:srgbClr val="0000FF"/>
                </a:solidFill>
              </a:rPr>
              <a:t>Legally</a:t>
            </a:r>
            <a:r>
              <a:rPr lang="en-US" sz="2400" b="1" dirty="0" smtClean="0">
                <a:solidFill>
                  <a:srgbClr val="0000FF"/>
                </a:solidFill>
              </a:rPr>
              <a:t>,</a:t>
            </a:r>
            <a:r>
              <a:rPr lang="en-US" sz="2400" b="1" dirty="0" smtClean="0"/>
              <a:t> hedge funds are most often set up as private investment partnerships that are open to a limited number of investors and require a very large initial minimum investment. Investments in hedge funds are illiquid as they often require investors keep their money in the fund for at least one year. </a:t>
            </a:r>
            <a:endParaRPr lang="en-US" sz="2400" b="1" dirty="0"/>
          </a:p>
        </p:txBody>
      </p:sp>
      <p:pic>
        <p:nvPicPr>
          <p:cNvPr id="7" name="Picture 6" descr="star3.gif"/>
          <p:cNvPicPr>
            <a:picLocks noChangeAspect="1"/>
          </p:cNvPicPr>
          <p:nvPr/>
        </p:nvPicPr>
        <p:blipFill>
          <a:blip r:embed="rId4" cstate="print"/>
          <a:stretch>
            <a:fillRect/>
          </a:stretch>
        </p:blipFill>
        <p:spPr>
          <a:xfrm>
            <a:off x="0" y="990600"/>
            <a:ext cx="838200" cy="102936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1371600" y="1752600"/>
            <a:ext cx="6629400" cy="3477875"/>
          </a:xfrm>
          <a:prstGeom prst="rect">
            <a:avLst/>
          </a:prstGeom>
        </p:spPr>
        <p:txBody>
          <a:bodyPr wrap="square">
            <a:spAutoFit/>
          </a:bodyPr>
          <a:lstStyle/>
          <a:p>
            <a:pPr>
              <a:buFontTx/>
              <a:buChar char="-"/>
            </a:pPr>
            <a:r>
              <a:rPr lang="en-US" sz="2800" dirty="0" smtClean="0"/>
              <a:t> Seek Positive Absolute Returns</a:t>
            </a:r>
          </a:p>
          <a:p>
            <a:endParaRPr lang="en-US" sz="1200" dirty="0" smtClean="0"/>
          </a:p>
          <a:p>
            <a:pPr>
              <a:buFontTx/>
              <a:buChar char="-"/>
            </a:pPr>
            <a:r>
              <a:rPr lang="en-US" sz="2800" dirty="0" smtClean="0"/>
              <a:t> Engages in aggressive strategies</a:t>
            </a:r>
          </a:p>
          <a:p>
            <a:pPr lvl="1">
              <a:buFontTx/>
              <a:buChar char="-"/>
            </a:pPr>
            <a:r>
              <a:rPr lang="en-US" sz="2800" dirty="0" smtClean="0"/>
              <a:t>Short selling</a:t>
            </a:r>
          </a:p>
          <a:p>
            <a:pPr lvl="1">
              <a:buFontTx/>
              <a:buChar char="-"/>
            </a:pPr>
            <a:r>
              <a:rPr lang="en-US" sz="2800" dirty="0" smtClean="0"/>
              <a:t>Trading derivatives</a:t>
            </a:r>
          </a:p>
          <a:p>
            <a:pPr lvl="1">
              <a:buFontTx/>
              <a:buChar char="-"/>
            </a:pPr>
            <a:r>
              <a:rPr lang="en-US" sz="2800" dirty="0" smtClean="0"/>
              <a:t>Using OPM</a:t>
            </a:r>
          </a:p>
          <a:p>
            <a:endParaRPr lang="en-US" sz="1200" dirty="0" smtClean="0"/>
          </a:p>
          <a:p>
            <a:pPr>
              <a:buFontTx/>
              <a:buChar char="-"/>
            </a:pPr>
            <a:r>
              <a:rPr lang="en-US" sz="2800" dirty="0" smtClean="0"/>
              <a:t> Popular in Bear Markets (they Hedge</a:t>
            </a:r>
          </a:p>
          <a:p>
            <a:r>
              <a:rPr lang="en-US" sz="2800" dirty="0" smtClean="0"/>
              <a:t>  against losses)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a:spLocks noGrp="1" noChangeArrowheads="1"/>
          </p:cNvSpPr>
          <p:nvPr>
            <p:ph type="title"/>
          </p:nvPr>
        </p:nvSpPr>
        <p:spPr>
          <a:xfrm>
            <a:off x="685800" y="381000"/>
            <a:ext cx="7772400" cy="1162050"/>
          </a:xfrm>
          <a:noFill/>
          <a:ln/>
        </p:spPr>
        <p:txBody>
          <a:bodyPr/>
          <a:lstStyle/>
          <a:p>
            <a:r>
              <a:rPr lang="en-US" sz="4000" b="1" dirty="0">
                <a:solidFill>
                  <a:srgbClr val="0066FF"/>
                </a:solidFill>
                <a:effectLst>
                  <a:outerShdw blurRad="38100" dist="38100" dir="2700000" algn="tl">
                    <a:srgbClr val="000000"/>
                  </a:outerShdw>
                </a:effectLst>
              </a:rPr>
              <a:t>B.  Attractions and Drawbacks of Mutual Fund Ownership</a:t>
            </a:r>
          </a:p>
        </p:txBody>
      </p:sp>
      <p:sp>
        <p:nvSpPr>
          <p:cNvPr id="4" name="Rectangle 3"/>
          <p:cNvSpPr txBox="1">
            <a:spLocks noChangeArrowheads="1"/>
          </p:cNvSpPr>
          <p:nvPr/>
        </p:nvSpPr>
        <p:spPr bwMode="auto">
          <a:xfrm>
            <a:off x="685800" y="18288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1.  </a:t>
            </a:r>
            <a:r>
              <a:rPr kumimoji="0" lang="en-US" sz="3200" b="1" i="0" u="none" strike="noStrike" kern="0" cap="none" spc="0" normalizeH="0" baseline="0" noProof="0" dirty="0" smtClean="0">
                <a:ln>
                  <a:noFill/>
                </a:ln>
                <a:solidFill>
                  <a:schemeClr val="tx1"/>
                </a:solidFill>
                <a:effectLst/>
                <a:uLnTx/>
                <a:uFillTx/>
                <a:latin typeface="+mn-lt"/>
                <a:ea typeface="+mn-ea"/>
                <a:cs typeface="+mn-cs"/>
              </a:rPr>
              <a:t>Diversification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Full-time Professional Management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Modest Capital Investment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4.  Services offered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Automatic reinvestment of dividends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Withdrawal plans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Exchange privileges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d.  Check writing privileges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381000" y="1295400"/>
            <a:ext cx="8305800" cy="4801314"/>
          </a:xfrm>
          <a:prstGeom prst="rect">
            <a:avLst/>
          </a:prstGeom>
        </p:spPr>
        <p:txBody>
          <a:bodyPr wrap="square">
            <a:spAutoFit/>
          </a:bodyPr>
          <a:lstStyle/>
          <a:p>
            <a:r>
              <a:rPr lang="en-US" sz="2400" b="1" u="sng" dirty="0" smtClean="0"/>
              <a:t>Hedge Funds Actively Seek Absolute Returns</a:t>
            </a:r>
          </a:p>
          <a:p>
            <a:r>
              <a:rPr lang="en-US" dirty="0" smtClean="0"/>
              <a:t> </a:t>
            </a:r>
            <a:br>
              <a:rPr lang="en-US" dirty="0" smtClean="0"/>
            </a:br>
            <a:r>
              <a:rPr lang="en-US" dirty="0" smtClean="0"/>
              <a:t>	</a:t>
            </a:r>
            <a:r>
              <a:rPr lang="en-US" sz="2400" dirty="0" smtClean="0"/>
              <a:t>Investors, however, need to understand that the hedge fund promise of pursuing absolute returns means hedge funds are "liberated" with respect to </a:t>
            </a:r>
            <a:r>
              <a:rPr lang="en-US" sz="2400" u="sng" dirty="0" smtClean="0"/>
              <a:t>registration</a:t>
            </a:r>
            <a:r>
              <a:rPr lang="en-US" sz="2400" dirty="0" smtClean="0"/>
              <a:t>, investment positions, liquidity and fee structure. First, hedge funds in general are not registered with the SEC. They have been able to avoid registration by limiting the number of investors and requiring that their investors be </a:t>
            </a:r>
            <a:r>
              <a:rPr lang="en-US" sz="2400" u="sng" dirty="0" smtClean="0"/>
              <a:t>accredited</a:t>
            </a:r>
            <a:r>
              <a:rPr lang="en-US" sz="2400" dirty="0" smtClean="0"/>
              <a:t>, which means they meet an income or net worth standard. Furthermore, hedge funds are prohibited from soliciting or advertising to a general audience, a prohibition that lends to their mystique. </a:t>
            </a:r>
            <a:endParaRPr lang="en-US" sz="2000" dirty="0" smtClean="0"/>
          </a:p>
        </p:txBody>
      </p:sp>
      <p:sp>
        <p:nvSpPr>
          <p:cNvPr id="4" name="TextBox 3"/>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3"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Costs</a:t>
            </a:r>
            <a:endParaRPr lang="en-US" sz="4000" b="1" i="1" u="sng" dirty="0">
              <a:solidFill>
                <a:srgbClr val="0066FF"/>
              </a:solidFill>
              <a:effectLst>
                <a:outerShdw blurRad="38100" dist="38100" dir="2700000" algn="tl">
                  <a:srgbClr val="000000">
                    <a:alpha val="43137"/>
                  </a:srgbClr>
                </a:outerShdw>
              </a:effectLst>
            </a:endParaRPr>
          </a:p>
        </p:txBody>
      </p:sp>
      <p:sp>
        <p:nvSpPr>
          <p:cNvPr id="7" name="TextBox 6"/>
          <p:cNvSpPr txBox="1"/>
          <p:nvPr/>
        </p:nvSpPr>
        <p:spPr>
          <a:xfrm>
            <a:off x="838200" y="1676400"/>
            <a:ext cx="7924800" cy="3416320"/>
          </a:xfrm>
          <a:prstGeom prst="rect">
            <a:avLst/>
          </a:prstGeom>
          <a:solidFill>
            <a:srgbClr val="F2F2F2">
              <a:alpha val="60000"/>
            </a:srgbClr>
          </a:solidFill>
        </p:spPr>
        <p:txBody>
          <a:bodyPr wrap="square" rtlCol="0">
            <a:spAutoFit/>
          </a:bodyPr>
          <a:lstStyle/>
          <a:p>
            <a:pPr>
              <a:buFontTx/>
              <a:buChar char="-"/>
            </a:pPr>
            <a:r>
              <a:rPr lang="en-US" sz="3600" dirty="0" smtClean="0"/>
              <a:t>Tend to be more expensive than </a:t>
            </a:r>
          </a:p>
          <a:p>
            <a:r>
              <a:rPr lang="en-US" sz="3600" dirty="0" smtClean="0"/>
              <a:t>  mutual funds</a:t>
            </a:r>
          </a:p>
          <a:p>
            <a:pPr>
              <a:buFontTx/>
              <a:buChar char="-"/>
            </a:pPr>
            <a:r>
              <a:rPr lang="en-US" sz="3600" dirty="0" smtClean="0"/>
              <a:t>Typical charge of an annual management fee of 1%-2%</a:t>
            </a:r>
          </a:p>
          <a:p>
            <a:pPr>
              <a:buFontTx/>
              <a:buChar char="-"/>
            </a:pPr>
            <a:r>
              <a:rPr lang="en-US" sz="3600" dirty="0" smtClean="0"/>
              <a:t>Plus the manager usually receives a share (20%) of the investment gains.</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762000" y="1676400"/>
            <a:ext cx="7848600" cy="830997"/>
          </a:xfrm>
          <a:prstGeom prst="rect">
            <a:avLst/>
          </a:prstGeom>
          <a:noFill/>
        </p:spPr>
        <p:txBody>
          <a:bodyPr wrap="square" rtlCol="0">
            <a:spAutoFit/>
          </a:bodyPr>
          <a:lstStyle/>
          <a:p>
            <a:r>
              <a:rPr lang="en-US" sz="2400" dirty="0" smtClean="0"/>
              <a:t>Most hedge funds are entrepreneurial organizations that employ proprietary or well-guarded strategies. </a:t>
            </a:r>
            <a:endParaRPr lang="en-US" sz="2400" dirty="0"/>
          </a:p>
        </p:txBody>
      </p:sp>
      <p:sp>
        <p:nvSpPr>
          <p:cNvPr id="5" name="Rectangle 4"/>
          <p:cNvSpPr/>
          <p:nvPr/>
        </p:nvSpPr>
        <p:spPr>
          <a:xfrm>
            <a:off x="914400" y="2590800"/>
            <a:ext cx="7620000" cy="4093428"/>
          </a:xfrm>
          <a:prstGeom prst="rect">
            <a:avLst/>
          </a:prstGeom>
        </p:spPr>
        <p:txBody>
          <a:bodyPr wrap="square">
            <a:spAutoFit/>
          </a:bodyPr>
          <a:lstStyle/>
          <a:p>
            <a:pPr marL="342900" indent="-342900">
              <a:buAutoNum type="arabicPeriod"/>
            </a:pPr>
            <a:r>
              <a:rPr lang="en-US" sz="2000" b="1" i="1" u="sng" dirty="0" smtClean="0"/>
              <a:t>Arbitrage Strategies </a:t>
            </a:r>
            <a:r>
              <a:rPr lang="en-US" sz="2000" b="1" i="1" dirty="0" smtClean="0"/>
              <a:t>(A.K.A., Relative Value)</a:t>
            </a:r>
          </a:p>
          <a:p>
            <a:pPr marL="342900" indent="-342900"/>
            <a:r>
              <a:rPr lang="en-US" sz="2000" b="1" i="1" dirty="0" smtClean="0"/>
              <a:t>	 </a:t>
            </a:r>
            <a:r>
              <a:rPr lang="en-US" sz="2000" dirty="0" smtClean="0"/>
              <a:t>Arbitrage is the exploitation of an observable price inefficiency and, as such, pure arbitrage is considered </a:t>
            </a:r>
            <a:r>
              <a:rPr lang="en-US" sz="2000" u="sng" dirty="0" smtClean="0"/>
              <a:t>riskless</a:t>
            </a:r>
            <a:r>
              <a:rPr lang="en-US" sz="2000" dirty="0" smtClean="0"/>
              <a:t>. Consider a very simple example. Say Acme stock currently trades at $10 and a </a:t>
            </a:r>
            <a:r>
              <a:rPr lang="en-US" sz="2000" dirty="0" smtClean="0">
                <a:solidFill>
                  <a:srgbClr val="0000FF"/>
                </a:solidFill>
              </a:rPr>
              <a:t>single stock future </a:t>
            </a:r>
            <a:r>
              <a:rPr lang="en-US" sz="2000" dirty="0" smtClean="0"/>
              <a:t>contract due in six months is priced at $14. The futures contract is a promise to buy or sell the stock at a predetermined price. So, by purchasing the stock and simultaneously selling the futures contract, you can, without taking on any risk, lock in a $4 gain before transaction and borrowing costs. </a:t>
            </a:r>
          </a:p>
          <a:p>
            <a:pPr marL="342900" indent="-342900"/>
            <a:r>
              <a:rPr lang="en-US" sz="2000" dirty="0" smtClean="0"/>
              <a:t>			</a:t>
            </a:r>
            <a:r>
              <a:rPr lang="en-US" sz="2000" b="1" dirty="0" smtClean="0"/>
              <a:t>Cost of stock is $1000 (100 shares x $10)</a:t>
            </a:r>
          </a:p>
          <a:p>
            <a:pPr marL="342900" indent="-342900"/>
            <a:r>
              <a:rPr lang="en-US" sz="2000" b="1" dirty="0" smtClean="0"/>
              <a:t>			Sell futures contract @ $14 x 100 = $1400</a:t>
            </a:r>
          </a:p>
          <a:p>
            <a:pPr marL="342900" indent="-342900"/>
            <a:r>
              <a:rPr lang="en-US" sz="2000" b="1" dirty="0" smtClean="0"/>
              <a:t>			Net is $1400 - $1000 = $400</a:t>
            </a: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533400" y="1828800"/>
            <a:ext cx="7848600" cy="4339650"/>
          </a:xfrm>
          <a:prstGeom prst="rect">
            <a:avLst/>
          </a:prstGeom>
          <a:noFill/>
        </p:spPr>
        <p:txBody>
          <a:bodyPr wrap="square" rtlCol="0">
            <a:spAutoFit/>
          </a:bodyPr>
          <a:lstStyle/>
          <a:p>
            <a:r>
              <a:rPr lang="en-US" sz="2400" b="1" i="1" dirty="0" smtClean="0"/>
              <a:t>2. Event-Driven Strategies</a:t>
            </a:r>
          </a:p>
          <a:p>
            <a:endParaRPr lang="en-US" sz="1200" b="1" i="1" dirty="0" smtClean="0"/>
          </a:p>
          <a:p>
            <a:r>
              <a:rPr lang="en-US" sz="2400" b="1" i="1" dirty="0" smtClean="0"/>
              <a:t>Example - </a:t>
            </a:r>
            <a:r>
              <a:rPr lang="en-US" sz="2400" b="1" i="1" u="sng" dirty="0" smtClean="0"/>
              <a:t>Merger Arbitrage</a:t>
            </a:r>
            <a:r>
              <a:rPr lang="en-US" sz="2400" u="sng" dirty="0" smtClean="0"/>
              <a:t> </a:t>
            </a:r>
            <a:r>
              <a:rPr lang="en-US" sz="2400" dirty="0" smtClean="0"/>
              <a:t>: A hedge fund strategy in which the stocks of 	two merging companies are simultaneously bought and sold to create a riskless profit. A merger arbitrageur looks at the risk that the merger deal will not close on time, or at all. Because of this slight uncertainty, the target company's </a:t>
            </a:r>
            <a:r>
              <a:rPr lang="en-US" sz="2400" u="sng" dirty="0" smtClean="0"/>
              <a:t>stock</a:t>
            </a:r>
            <a:r>
              <a:rPr lang="en-US" sz="2400" dirty="0" smtClean="0"/>
              <a:t> will typically sell at a discount to the price that the combined company will have when the merger is closed. This discrepancy is the arbitrageur's profit. </a:t>
            </a:r>
          </a:p>
          <a:p>
            <a:endParaRPr lang="en-US"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76400" y="228600"/>
            <a:ext cx="6248400" cy="1323439"/>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Types of Hedge Fund</a:t>
            </a:r>
          </a:p>
          <a:p>
            <a:pPr algn="ctr"/>
            <a:r>
              <a:rPr lang="en-US" sz="4000" b="1" i="1" u="sng" dirty="0" smtClean="0">
                <a:solidFill>
                  <a:srgbClr val="0066FF"/>
                </a:solidFill>
                <a:effectLst>
                  <a:outerShdw blurRad="38100" dist="38100" dir="2700000" algn="tl">
                    <a:srgbClr val="000000">
                      <a:alpha val="43137"/>
                    </a:srgbClr>
                  </a:outerShdw>
                </a:effectLst>
              </a:rPr>
              <a:t>Strategies </a:t>
            </a:r>
            <a:endParaRPr lang="en-US" sz="4000" b="1" i="1" u="sng"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990600" y="1905000"/>
            <a:ext cx="4641014" cy="523220"/>
          </a:xfrm>
          <a:prstGeom prst="rect">
            <a:avLst/>
          </a:prstGeom>
        </p:spPr>
        <p:txBody>
          <a:bodyPr wrap="none">
            <a:spAutoFit/>
          </a:bodyPr>
          <a:lstStyle/>
          <a:p>
            <a:r>
              <a:rPr lang="en-US" sz="2800" b="1" i="1" dirty="0" smtClean="0"/>
              <a:t>2. Event-Driven Strategies</a:t>
            </a:r>
          </a:p>
        </p:txBody>
      </p:sp>
      <p:sp>
        <p:nvSpPr>
          <p:cNvPr id="5" name="TextBox 4"/>
          <p:cNvSpPr txBox="1"/>
          <p:nvPr/>
        </p:nvSpPr>
        <p:spPr>
          <a:xfrm>
            <a:off x="1066800" y="2590800"/>
            <a:ext cx="7620000" cy="2862322"/>
          </a:xfrm>
          <a:prstGeom prst="rect">
            <a:avLst/>
          </a:prstGeom>
          <a:noFill/>
        </p:spPr>
        <p:txBody>
          <a:bodyPr wrap="square" rtlCol="0">
            <a:spAutoFit/>
          </a:bodyPr>
          <a:lstStyle/>
          <a:p>
            <a:r>
              <a:rPr lang="en-US" b="1" dirty="0" smtClean="0"/>
              <a:t>Example - </a:t>
            </a:r>
            <a:r>
              <a:rPr lang="en-US" dirty="0" smtClean="0"/>
              <a:t>distressed securities", which involves investing in companies that are reorganizing or have been unfairly beaten down. Another interesting type of event-driven fund is the activist fund, which is predatory in nature. This type takes sizable positions in small, flawed companies and then uses its ownership to force management changes or a restructuring of the balance sheet.</a:t>
            </a:r>
          </a:p>
          <a:p>
            <a:r>
              <a:rPr lang="en-US" b="1" dirty="0" smtClean="0"/>
              <a:t>Example</a:t>
            </a:r>
            <a:r>
              <a:rPr lang="en-US" dirty="0" smtClean="0"/>
              <a:t> - Another interesting type of event-driven fund is the </a:t>
            </a:r>
            <a:r>
              <a:rPr lang="en-US" b="1" dirty="0" smtClean="0"/>
              <a:t>activist fund</a:t>
            </a:r>
            <a:r>
              <a:rPr lang="en-US" dirty="0" smtClean="0"/>
              <a:t>, which is predatory in nature. This type takes sizable positions in small, flawed companies and then uses its ownership to force management changes or a restructuring of the balance sheet. </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457200" y="2362200"/>
            <a:ext cx="8382000" cy="3693319"/>
          </a:xfrm>
          <a:prstGeom prst="rect">
            <a:avLst/>
          </a:prstGeom>
          <a:noFill/>
        </p:spPr>
        <p:txBody>
          <a:bodyPr wrap="square" rtlCol="0">
            <a:spAutoFit/>
          </a:bodyPr>
          <a:lstStyle/>
          <a:p>
            <a:r>
              <a:rPr lang="en-US" sz="2400" b="1" u="sng" dirty="0" smtClean="0"/>
              <a:t>LONG/SHORT Equity Hedge</a:t>
            </a:r>
            <a:r>
              <a:rPr lang="en-US" dirty="0" smtClean="0"/>
              <a:t>:</a:t>
            </a:r>
          </a:p>
          <a:p>
            <a:endParaRPr lang="en-US" sz="1000" dirty="0" smtClean="0"/>
          </a:p>
          <a:p>
            <a:r>
              <a:rPr lang="en-US" sz="2000" dirty="0" smtClean="0"/>
              <a:t>In this strategy, hedge fund managers can either purchase stocks that they feel are undervalued or sell short stocks they deem to be overvalued. In most cases, the fund will have positive exposure to the equity markets – for example, having 70% of the funds invested long in stocks and 30% invested in the shorting of stocks. In this example, the net exposure to the equity markets is 40% (70%-30%) and the fund would not be using any leverage. If the manager, however, increases the long positions in the fund to, say, 80% while still maintaining a 30% short position, the fund would have gross exposure of 110% (80%+30% = 110%), which indicates leverage of 10%.</a:t>
            </a:r>
            <a:endParaRPr lang="en-US" sz="2000" dirty="0"/>
          </a:p>
        </p:txBody>
      </p:sp>
      <p:sp>
        <p:nvSpPr>
          <p:cNvPr id="5" name="Rectangle 4"/>
          <p:cNvSpPr/>
          <p:nvPr/>
        </p:nvSpPr>
        <p:spPr>
          <a:xfrm>
            <a:off x="533400" y="1600200"/>
            <a:ext cx="6172200" cy="523220"/>
          </a:xfrm>
          <a:prstGeom prst="rect">
            <a:avLst/>
          </a:prstGeom>
        </p:spPr>
        <p:txBody>
          <a:bodyPr wrap="square">
            <a:spAutoFit/>
          </a:bodyPr>
          <a:lstStyle/>
          <a:p>
            <a:r>
              <a:rPr lang="en-US" sz="2800" b="1" i="1" dirty="0" smtClean="0"/>
              <a:t>3. Directional or Tactical Strategies </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533400" y="2362200"/>
            <a:ext cx="8077200" cy="4062651"/>
          </a:xfrm>
          <a:prstGeom prst="rect">
            <a:avLst/>
          </a:prstGeom>
          <a:noFill/>
        </p:spPr>
        <p:txBody>
          <a:bodyPr wrap="square" rtlCol="0">
            <a:spAutoFit/>
          </a:bodyPr>
          <a:lstStyle/>
          <a:p>
            <a:r>
              <a:rPr lang="en-US" sz="2400" b="1" u="sng" dirty="0" smtClean="0"/>
              <a:t>Market Neutral Strategy</a:t>
            </a:r>
            <a:r>
              <a:rPr lang="en-US" dirty="0" smtClean="0"/>
              <a:t>:</a:t>
            </a:r>
          </a:p>
          <a:p>
            <a:endParaRPr lang="en-US" dirty="0" smtClean="0"/>
          </a:p>
          <a:p>
            <a:r>
              <a:rPr lang="en-US" sz="2400" dirty="0" smtClean="0"/>
              <a:t>In this strategy, a hedge fund manager applies the same basic concepts, but seeks to minimize the exposure to the broad market. This can be done in two ways. If there are equal amounts of investment in both long and short positions, the net exposure of the fund would be zero. For example, if 50% of funds were invested long and 50% were invested short, the net exposure (refers to the long/short exposure) would be 0% and the gross exposure (refers to the % invested in the market) would be 100%. </a:t>
            </a:r>
            <a:endParaRPr lang="en-US" sz="2400" dirty="0"/>
          </a:p>
        </p:txBody>
      </p:sp>
      <p:sp>
        <p:nvSpPr>
          <p:cNvPr id="5" name="Rectangle 4"/>
          <p:cNvSpPr/>
          <p:nvPr/>
        </p:nvSpPr>
        <p:spPr>
          <a:xfrm>
            <a:off x="533400" y="1600200"/>
            <a:ext cx="6172200" cy="523220"/>
          </a:xfrm>
          <a:prstGeom prst="rect">
            <a:avLst/>
          </a:prstGeom>
        </p:spPr>
        <p:txBody>
          <a:bodyPr wrap="square">
            <a:spAutoFit/>
          </a:bodyPr>
          <a:lstStyle/>
          <a:p>
            <a:r>
              <a:rPr lang="en-US" sz="2800" b="1" i="1" dirty="0" smtClean="0"/>
              <a:t>3. Directional or Tactical Strategies </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r>
            <a:br>
              <a:rPr lang="en-US" dirty="0" smtClean="0"/>
            </a:br>
            <a:endParaRPr lang="en-US" dirty="0"/>
          </a:p>
        </p:txBody>
      </p:sp>
      <p:sp>
        <p:nvSpPr>
          <p:cNvPr id="4" name="TextBox 3"/>
          <p:cNvSpPr txBox="1"/>
          <p:nvPr/>
        </p:nvSpPr>
        <p:spPr>
          <a:xfrm>
            <a:off x="533400" y="1828800"/>
            <a:ext cx="8153400" cy="4031873"/>
          </a:xfrm>
          <a:prstGeom prst="rect">
            <a:avLst/>
          </a:prstGeom>
          <a:solidFill>
            <a:srgbClr val="FFFFFF">
              <a:alpha val="60000"/>
            </a:srgbClr>
          </a:solidFill>
        </p:spPr>
        <p:txBody>
          <a:bodyPr wrap="square" rtlCol="0">
            <a:spAutoFit/>
          </a:bodyPr>
          <a:lstStyle/>
          <a:p>
            <a:r>
              <a:rPr lang="en-US" sz="2800" b="1" dirty="0" smtClean="0"/>
              <a:t> </a:t>
            </a:r>
            <a:r>
              <a:rPr lang="en-US" sz="2800" b="1" u="sng" dirty="0" smtClean="0"/>
              <a:t>Market Neutral Strategy</a:t>
            </a:r>
            <a:r>
              <a:rPr lang="en-US" dirty="0" smtClean="0"/>
              <a:t>:</a:t>
            </a:r>
          </a:p>
          <a:p>
            <a:endParaRPr lang="en-US" dirty="0" smtClean="0"/>
          </a:p>
          <a:p>
            <a:r>
              <a:rPr lang="en-US" sz="2400" dirty="0" smtClean="0"/>
              <a:t>There is a second way to achieve market neutrality, and that is to have zero beta exposure. In this case, the fund manager would seek to make investments in both long and short positions so that the </a:t>
            </a:r>
            <a:r>
              <a:rPr lang="en-US" sz="2400" u="sng" dirty="0" smtClean="0"/>
              <a:t>beta measure </a:t>
            </a:r>
            <a:r>
              <a:rPr lang="en-US" sz="2400" dirty="0" smtClean="0"/>
              <a:t>of the overall fund is as low as possible. In either of the market-neutral strategies, the fund manager's intention is to remove any impact of market movements and rely solely on his or her ability to pick stocks. </a:t>
            </a:r>
            <a:r>
              <a:rPr lang="en-US" dirty="0" smtClean="0"/>
              <a:t/>
            </a:r>
            <a:br>
              <a:rPr lang="en-US" dirty="0" smtClean="0"/>
            </a:br>
            <a:endParaRPr lang="en-US" dirty="0"/>
          </a:p>
        </p:txBody>
      </p:sp>
      <p:sp>
        <p:nvSpPr>
          <p:cNvPr id="5" name="TextBox 4"/>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381000"/>
            <a:ext cx="6248400" cy="707886"/>
          </a:xfrm>
          <a:prstGeom prst="rect">
            <a:avLst/>
          </a:prstGeom>
          <a:noFill/>
        </p:spPr>
        <p:txBody>
          <a:bodyPr wrap="square" rtlCol="0">
            <a:spAutoFit/>
          </a:bodyPr>
          <a:lstStyle/>
          <a:p>
            <a:pPr algn="ctr"/>
            <a:r>
              <a:rPr lang="en-US" sz="4000" b="1" i="1" u="sng" dirty="0" smtClean="0">
                <a:solidFill>
                  <a:srgbClr val="0066FF"/>
                </a:solidFill>
                <a:effectLst>
                  <a:outerShdw blurRad="38100" dist="38100" dir="2700000" algn="tl">
                    <a:srgbClr val="000000">
                      <a:alpha val="43137"/>
                    </a:srgbClr>
                  </a:outerShdw>
                </a:effectLst>
              </a:rPr>
              <a:t>Hedge Fund Strategies</a:t>
            </a:r>
            <a:endParaRPr lang="en-US" sz="4000" b="1" i="1" u="sng" dirty="0">
              <a:solidFill>
                <a:srgbClr val="0066FF"/>
              </a:solidFill>
              <a:effectLst>
                <a:outerShdw blurRad="38100" dist="38100" dir="2700000" algn="tl">
                  <a:srgbClr val="000000">
                    <a:alpha val="43137"/>
                  </a:srgbClr>
                </a:outerShdw>
              </a:effectLst>
            </a:endParaRPr>
          </a:p>
        </p:txBody>
      </p:sp>
      <p:sp>
        <p:nvSpPr>
          <p:cNvPr id="4" name="TextBox 3"/>
          <p:cNvSpPr txBox="1"/>
          <p:nvPr/>
        </p:nvSpPr>
        <p:spPr>
          <a:xfrm>
            <a:off x="457200" y="1371600"/>
            <a:ext cx="8229600" cy="3785652"/>
          </a:xfrm>
          <a:prstGeom prst="rect">
            <a:avLst/>
          </a:prstGeom>
          <a:noFill/>
        </p:spPr>
        <p:txBody>
          <a:bodyPr wrap="square" rtlCol="0">
            <a:spAutoFit/>
          </a:bodyPr>
          <a:lstStyle/>
          <a:p>
            <a:r>
              <a:rPr lang="en-US" sz="2400" b="1" u="sng" dirty="0" smtClean="0"/>
              <a:t>Global Macro</a:t>
            </a:r>
          </a:p>
          <a:p>
            <a:r>
              <a:rPr lang="en-US" b="1" dirty="0" smtClean="0"/>
              <a:t/>
            </a:r>
            <a:br>
              <a:rPr lang="en-US" b="1" dirty="0" smtClean="0"/>
            </a:br>
            <a:r>
              <a:rPr lang="en-US" dirty="0" smtClean="0"/>
              <a:t>Generally speaking, these are the strategies that have the highest risk/return profiles of any hedge fund strategy. </a:t>
            </a:r>
            <a:r>
              <a:rPr lang="en-US" u="sng" dirty="0" smtClean="0"/>
              <a:t>Global macro</a:t>
            </a:r>
            <a:r>
              <a:rPr lang="en-US" dirty="0" smtClean="0"/>
              <a:t> funds invest in stocks, bonds, currencies, commodities, options, futures, forwards and other forms of derivative securities. They tend to place directional bets on the prices of underlying assets and they are usually highly leveraged. Most of these funds have a global perspective and, because of the diversity of </a:t>
            </a:r>
            <a:r>
              <a:rPr lang="en-US" u="sng" dirty="0" smtClean="0"/>
              <a:t>investments</a:t>
            </a:r>
            <a:r>
              <a:rPr lang="en-US" dirty="0" smtClean="0"/>
              <a:t> and the size of the markets in which they invest, they can grow to be quite large before being challenged by capacity issues. Many of the largest hedge fund "blow-ups" were global macros, including Long-Term Capital Management and Amaranth Advisors. Both were fairly large funds and both were highly leveraged.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nceProgramNew-2.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0" y="0"/>
            <a:ext cx="9144000" cy="6858000"/>
          </a:xfrm>
          <a:prstGeom prst="rect">
            <a:avLst/>
          </a:prstGeom>
          <a:solidFill>
            <a:srgbClr val="CCEC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228600"/>
            <a:ext cx="7772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smtClean="0">
                <a:ln>
                  <a:noFill/>
                </a:ln>
                <a:solidFill>
                  <a:srgbClr val="0066FF"/>
                </a:solidFill>
                <a:effectLst>
                  <a:outerShdw blurRad="38100" dist="38100" dir="2700000" algn="tl">
                    <a:srgbClr val="000000"/>
                  </a:outerShdw>
                </a:effectLst>
                <a:uLnTx/>
                <a:uFillTx/>
                <a:latin typeface="+mj-lt"/>
                <a:ea typeface="+mj-ea"/>
                <a:cs typeface="+mj-cs"/>
              </a:rPr>
              <a:t>B.  Attractions and Drawbacks of Mutual Fund Ownership</a:t>
            </a:r>
            <a:endParaRPr kumimoji="0" lang="en-US" sz="40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endParaRPr>
          </a:p>
        </p:txBody>
      </p:sp>
      <p:sp>
        <p:nvSpPr>
          <p:cNvPr id="5" name="Rectangle 3"/>
          <p:cNvSpPr txBox="1">
            <a:spLocks noChangeArrowheads="1"/>
          </p:cNvSpPr>
          <p:nvPr/>
        </p:nvSpPr>
        <p:spPr bwMode="auto">
          <a:xfrm>
            <a:off x="914400" y="1600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5.  Convenience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Easy to acquire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Paperwork and record keeping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Prices are widely quoted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6.  Lack of liquidity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Normally must be sold back to the fund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No brokerage commissions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7.  Consistently average to below average performance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3"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762000" y="381000"/>
            <a:ext cx="7772400" cy="116205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C.  Essential Characteristics</a:t>
            </a:r>
          </a:p>
        </p:txBody>
      </p:sp>
      <p:sp>
        <p:nvSpPr>
          <p:cNvPr id="5" name="Rectangle 3"/>
          <p:cNvSpPr txBox="1">
            <a:spLocks noChangeArrowheads="1"/>
          </p:cNvSpPr>
          <p:nvPr/>
        </p:nvSpPr>
        <p:spPr bwMode="auto">
          <a:xfrm>
            <a:off x="838200" y="15240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1.  Open-end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Investors buy and sell shares back to the fund itself</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There is no limit on the number of shares the fund can issue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NET ASSET VALUE (NAV)</a:t>
            </a:r>
          </a:p>
          <a:p>
            <a:pPr marL="1143000" marR="0" lvl="2" indent="-2286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rPr>
              <a:t>Defined as the total market value of all securities held by the fund less liabilities, divided by the number of fund shares outstanding.</a:t>
            </a:r>
          </a:p>
        </p:txBody>
      </p:sp>
      <p:pic>
        <p:nvPicPr>
          <p:cNvPr id="6" name="Picture 5" descr="star3.gif"/>
          <p:cNvPicPr>
            <a:picLocks noChangeAspect="1"/>
          </p:cNvPicPr>
          <p:nvPr/>
        </p:nvPicPr>
        <p:blipFill>
          <a:blip r:embed="rId4" cstate="print"/>
          <a:stretch>
            <a:fillRect/>
          </a:stretch>
        </p:blipFill>
        <p:spPr>
          <a:xfrm>
            <a:off x="0" y="1219200"/>
            <a:ext cx="838200" cy="10293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1981200" y="457200"/>
            <a:ext cx="5257800" cy="707886"/>
          </a:xfrm>
          <a:prstGeom prst="rect">
            <a:avLst/>
          </a:prstGeom>
        </p:spPr>
        <p:txBody>
          <a:bodyPr wrap="square">
            <a:spAutoFit/>
          </a:bodyPr>
          <a:lstStyle/>
          <a:p>
            <a:pPr algn="ctr"/>
            <a:r>
              <a:rPr lang="en-US" sz="4000" b="1" kern="0" dirty="0" smtClean="0">
                <a:solidFill>
                  <a:srgbClr val="0066FF"/>
                </a:solidFill>
                <a:effectLst>
                  <a:outerShdw blurRad="38100" dist="38100" dir="2700000" algn="tl">
                    <a:srgbClr val="000000">
                      <a:alpha val="43137"/>
                    </a:srgbClr>
                  </a:outerShdw>
                </a:effectLst>
              </a:rPr>
              <a:t>Open-end Funds</a:t>
            </a:r>
            <a:endParaRPr lang="en-US" sz="4000"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1066800" y="1524000"/>
            <a:ext cx="7315200" cy="4401205"/>
          </a:xfrm>
          <a:prstGeom prst="rect">
            <a:avLst/>
          </a:prstGeom>
        </p:spPr>
        <p:txBody>
          <a:bodyPr wrap="square">
            <a:spAutoFit/>
          </a:bodyPr>
          <a:lstStyle/>
          <a:p>
            <a:r>
              <a:rPr lang="en-US" sz="2800" dirty="0" smtClean="0"/>
              <a:t>In an open-end </a:t>
            </a:r>
            <a:r>
              <a:rPr lang="en-US" sz="2800" u="sng" dirty="0" smtClean="0"/>
              <a:t>mutual fund</a:t>
            </a:r>
            <a:r>
              <a:rPr lang="en-US" sz="2800" dirty="0" smtClean="0"/>
              <a:t>, shares are issued and redeemed daily by the fund's sponsor (the issuer of the fund). By design, these funds are always traded at their actual cash value, also known as net asset value (NAV), which is calculated on a per-share basis before sales charges are applied. Moreover, while this is the most popular type of </a:t>
            </a:r>
            <a:r>
              <a:rPr lang="en-US" sz="2800" u="sng" dirty="0" smtClean="0"/>
              <a:t>fund</a:t>
            </a:r>
            <a:r>
              <a:rPr lang="en-US" sz="2800" dirty="0" smtClean="0"/>
              <a:t>, it is not necessarily the best for those seeking income.</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6" name="Rectangle 2"/>
          <p:cNvSpPr>
            <a:spLocks noGrp="1" noChangeArrowheads="1"/>
          </p:cNvSpPr>
          <p:nvPr>
            <p:ph type="title"/>
          </p:nvPr>
        </p:nvSpPr>
        <p:spPr>
          <a:xfrm>
            <a:off x="762000" y="457200"/>
            <a:ext cx="7772400" cy="1162050"/>
          </a:xfrm>
          <a:noFill/>
          <a:ln/>
        </p:spPr>
        <p:txBody>
          <a:bodyPr/>
          <a:lstStyle/>
          <a:p>
            <a:r>
              <a:rPr lang="en-US" sz="4000" b="1" dirty="0">
                <a:solidFill>
                  <a:srgbClr val="0066FF"/>
                </a:solidFill>
                <a:effectLst>
                  <a:outerShdw blurRad="38100" dist="38100" dir="2700000" algn="tl">
                    <a:srgbClr val="000000"/>
                  </a:outerShdw>
                </a:effectLst>
              </a:rPr>
              <a:t>C.  Essential Characteristics (continued)</a:t>
            </a:r>
          </a:p>
        </p:txBody>
      </p:sp>
      <p:sp>
        <p:nvSpPr>
          <p:cNvPr id="7" name="Rectangle 3"/>
          <p:cNvSpPr txBox="1">
            <a:spLocks noChangeArrowheads="1"/>
          </p:cNvSpPr>
          <p:nvPr/>
        </p:nvSpPr>
        <p:spPr bwMode="auto">
          <a:xfrm>
            <a:off x="685800" y="18288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2.  Closed-end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A fixed number of shares outstanding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600 Closed-end funds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c.  $80 billion market value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3.  Investment Trusts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a.  Interest is an unmanaged pool of 		   investments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b.  Usually consist of corporate, government, or municipal bonds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TUAL FUNDS.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2133600" y="533400"/>
            <a:ext cx="5181600" cy="707886"/>
          </a:xfrm>
          <a:prstGeom prst="rect">
            <a:avLst/>
          </a:prstGeom>
        </p:spPr>
        <p:txBody>
          <a:bodyPr wrap="square">
            <a:spAutoFit/>
          </a:bodyPr>
          <a:lstStyle/>
          <a:p>
            <a:pPr algn="ctr"/>
            <a:r>
              <a:rPr lang="en-US" sz="4000" b="1" kern="0" dirty="0" smtClean="0">
                <a:solidFill>
                  <a:srgbClr val="0066FF"/>
                </a:solidFill>
                <a:effectLst>
                  <a:outerShdw blurRad="38100" dist="38100" dir="2700000" algn="tl">
                    <a:srgbClr val="000000">
                      <a:alpha val="43137"/>
                    </a:srgbClr>
                  </a:outerShdw>
                </a:effectLst>
              </a:rPr>
              <a:t>Closed-end Funds</a:t>
            </a:r>
            <a:endParaRPr lang="en-US" sz="4000" dirty="0">
              <a:solidFill>
                <a:srgbClr val="0066FF"/>
              </a:solidFill>
              <a:effectLst>
                <a:outerShdw blurRad="38100" dist="38100" dir="2700000" algn="tl">
                  <a:srgbClr val="000000">
                    <a:alpha val="43137"/>
                  </a:srgbClr>
                </a:outerShdw>
              </a:effectLst>
            </a:endParaRPr>
          </a:p>
        </p:txBody>
      </p:sp>
      <p:sp>
        <p:nvSpPr>
          <p:cNvPr id="4" name="Rectangle 3"/>
          <p:cNvSpPr/>
          <p:nvPr/>
        </p:nvSpPr>
        <p:spPr>
          <a:xfrm>
            <a:off x="762000" y="1905000"/>
            <a:ext cx="7696200" cy="3785652"/>
          </a:xfrm>
          <a:prstGeom prst="rect">
            <a:avLst/>
          </a:prstGeom>
        </p:spPr>
        <p:txBody>
          <a:bodyPr wrap="square">
            <a:spAutoFit/>
          </a:bodyPr>
          <a:lstStyle/>
          <a:p>
            <a:r>
              <a:rPr lang="en-US" sz="2400" dirty="0" smtClean="0"/>
              <a:t>Closed-end mutual funds</a:t>
            </a:r>
            <a:r>
              <a:rPr lang="en-US" sz="2400" b="1" dirty="0" smtClean="0"/>
              <a:t>,</a:t>
            </a:r>
            <a:r>
              <a:rPr lang="en-US" sz="2400" dirty="0" smtClean="0"/>
              <a:t> which generally provide more income to investors, issue all of their shares on the first day they go public, instead of issuing and redeeming new shares everyday at their NAV. After that, the fund's market value can move just like an individual stock, free to rise and fall above and below the actual cash value of the shares. The fund's sponsor does not issue or redeem any new shares on a daily basis. Instead, shares trade between other investors independent of the NAV.</a:t>
            </a:r>
            <a:endParaRPr lang="en-US" sz="2400" dirty="0"/>
          </a:p>
        </p:txBody>
      </p:sp>
      <p:pic>
        <p:nvPicPr>
          <p:cNvPr id="5" name="Picture 4" descr="star3.gif"/>
          <p:cNvPicPr>
            <a:picLocks noChangeAspect="1"/>
          </p:cNvPicPr>
          <p:nvPr/>
        </p:nvPicPr>
        <p:blipFill>
          <a:blip r:embed="rId3" cstate="print"/>
          <a:stretch>
            <a:fillRect/>
          </a:stretch>
        </p:blipFill>
        <p:spPr>
          <a:xfrm>
            <a:off x="1524000" y="381000"/>
            <a:ext cx="838200" cy="10293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user\My Documents\FINANCE 135\FINANCE PICTURES\FINANCE-5.jpg"/>
          <p:cNvPicPr>
            <a:picLocks noChangeAspect="1" noChangeArrowheads="1"/>
          </p:cNvPicPr>
          <p:nvPr/>
        </p:nvPicPr>
        <p:blipFill>
          <a:blip r:embed="rId2" cstate="print"/>
          <a:srcRect/>
          <a:stretch>
            <a:fillRect/>
          </a:stretch>
        </p:blipFill>
        <p:spPr bwMode="auto">
          <a:xfrm>
            <a:off x="0" y="0"/>
            <a:ext cx="9170126" cy="6858000"/>
          </a:xfrm>
          <a:prstGeom prst="rect">
            <a:avLst/>
          </a:prstGeom>
          <a:noFill/>
        </p:spPr>
      </p:pic>
      <p:sp>
        <p:nvSpPr>
          <p:cNvPr id="3" name="Rectangle 2"/>
          <p:cNvSpPr/>
          <p:nvPr/>
        </p:nvSpPr>
        <p:spPr>
          <a:xfrm>
            <a:off x="0" y="0"/>
            <a:ext cx="9144000" cy="6858000"/>
          </a:xfrm>
          <a:prstGeom prst="rect">
            <a:avLst/>
          </a:prstGeom>
          <a:solidFill>
            <a:srgbClr val="CCECFF">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p:cNvSpPr txBox="1">
            <a:spLocks noChangeArrowheads="1"/>
          </p:cNvSpPr>
          <p:nvPr/>
        </p:nvSpPr>
        <p:spPr>
          <a:xfrm>
            <a:off x="685800" y="685800"/>
            <a:ext cx="7772400" cy="9144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j-lt"/>
                <a:ea typeface="+mj-ea"/>
                <a:cs typeface="+mj-cs"/>
              </a:rPr>
              <a:t>Net Asset Value Example</a:t>
            </a:r>
          </a:p>
        </p:txBody>
      </p:sp>
      <p:sp>
        <p:nvSpPr>
          <p:cNvPr id="5" name="Rectangle 3"/>
          <p:cNvSpPr txBox="1">
            <a:spLocks noChangeArrowheads="1"/>
          </p:cNvSpPr>
          <p:nvPr/>
        </p:nvSpPr>
        <p:spPr>
          <a:xfrm>
            <a:off x="990600" y="1981200"/>
            <a:ext cx="7772400" cy="4114800"/>
          </a:xfrm>
          <a:prstGeom prst="rect">
            <a:avLst/>
          </a:prstGeom>
          <a:noFill/>
          <a:ln/>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Example:  NAV</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XYZ Mutual Fund owns assets totaling $10M and liabilities equal to $500,000 with 500,000 shares outstanding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rPr>
              <a:t>Therefore, NAV is:</a:t>
            </a:r>
            <a:br>
              <a:rPr kumimoji="0" lang="en-US" sz="2800" b="0" i="0" u="none" strike="noStrike" kern="0" cap="none" spc="0" normalizeH="0" baseline="0" noProof="0" dirty="0" smtClean="0">
                <a:ln>
                  <a:noFill/>
                </a:ln>
                <a:solidFill>
                  <a:schemeClr val="tx1"/>
                </a:solidFill>
                <a:effectLst/>
                <a:uLnTx/>
                <a:uFillTx/>
                <a:latin typeface="+mn-lt"/>
                <a:ea typeface="+mn-ea"/>
              </a:rPr>
            </a:br>
            <a:r>
              <a:rPr kumimoji="0" lang="en-US" sz="2800" b="0" i="0" u="none" strike="noStrike" kern="0" cap="none" spc="0" normalizeH="0" baseline="0" noProof="0" dirty="0" smtClean="0">
                <a:ln>
                  <a:noFill/>
                </a:ln>
                <a:solidFill>
                  <a:schemeClr val="tx1"/>
                </a:solidFill>
                <a:effectLst/>
                <a:uLnTx/>
                <a:uFillTx/>
                <a:latin typeface="+mn-lt"/>
                <a:ea typeface="+mn-ea"/>
              </a:rPr>
              <a:t>       $10,000,000 - $500,000 / 500,000 </a:t>
            </a:r>
          </a:p>
          <a:p>
            <a:pPr marL="742950" marR="0" lvl="1" indent="-28575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rgbClr val="0066FF"/>
                </a:solidFill>
                <a:effectLst>
                  <a:outerShdw blurRad="38100" dist="38100" dir="2700000" algn="tl">
                    <a:srgbClr val="000000"/>
                  </a:outerShdw>
                </a:effectLst>
                <a:uLnTx/>
                <a:uFillTx/>
                <a:latin typeface="+mn-lt"/>
                <a:ea typeface="+mn-ea"/>
              </a:rPr>
              <a:t>$19/share</a:t>
            </a:r>
          </a:p>
        </p:txBody>
      </p:sp>
    </p:spTree>
  </p:cSld>
  <p:clrMapOvr>
    <a:masterClrMapping/>
  </p:clrMapOvr>
</p:sld>
</file>

<file path=ppt/theme/theme1.xml><?xml version="1.0" encoding="utf-8"?>
<a:theme xmlns:a="http://schemas.openxmlformats.org/drawingml/2006/main" name="TEMPLATE">
  <a:themeElements>
    <a:clrScheme name="032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329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329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329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329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329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329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329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329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329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329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329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329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329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1556</TotalTime>
  <Words>2309</Words>
  <Application>Microsoft Office PowerPoint</Application>
  <PresentationFormat>On-screen Show (4:3)</PresentationFormat>
  <Paragraphs>217</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TEMPLATE</vt:lpstr>
      <vt:lpstr>Slide 1</vt:lpstr>
      <vt:lpstr>A.  Pooled Diversification</vt:lpstr>
      <vt:lpstr>B.  Attractions and Drawbacks of Mutual Fund Ownership</vt:lpstr>
      <vt:lpstr>Slide 4</vt:lpstr>
      <vt:lpstr>Slide 5</vt:lpstr>
      <vt:lpstr>Slide 6</vt:lpstr>
      <vt:lpstr>C.  Essential Characteristics (continued)</vt:lpstr>
      <vt:lpstr>Slide 8</vt:lpstr>
      <vt:lpstr>Slide 9</vt:lpstr>
      <vt:lpstr>Slide 10</vt:lpstr>
      <vt:lpstr>Slide 11</vt:lpstr>
      <vt:lpstr>Slide 12</vt:lpstr>
      <vt:lpstr>Slide 13</vt:lpstr>
      <vt:lpstr>Slide 14</vt:lpstr>
      <vt:lpstr>Slide 15</vt:lpstr>
      <vt:lpstr>Slide 16</vt:lpstr>
      <vt:lpstr>Slide 17</vt:lpstr>
      <vt:lpstr>Slide 18</vt:lpstr>
      <vt:lpstr>E.  Special Services</vt:lpstr>
      <vt:lpstr>Slide 20</vt:lpstr>
      <vt:lpstr>Slide 21</vt:lpstr>
      <vt:lpstr>Slide 22</vt:lpstr>
      <vt:lpstr>Analyzing Mutual Funds</vt:lpstr>
      <vt:lpstr>Analyzing Mutual Funds</vt:lpstr>
      <vt:lpstr>Analyzing Mutual Funds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53</cp:revision>
  <dcterms:created xsi:type="dcterms:W3CDTF">2010-12-24T16:10:25Z</dcterms:created>
  <dcterms:modified xsi:type="dcterms:W3CDTF">2012-07-02T21:31:38Z</dcterms:modified>
</cp:coreProperties>
</file>